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8B90E8-C798-4FA0-90EE-66E2CCE4DB34}">
  <a:tblStyle styleId="{588B90E8-C798-4FA0-90EE-66E2CCE4DB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TSansNarrow-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in/vivekkalpande/" TargetMode="External"/><Relationship Id="rId3" Type="http://schemas.openxmlformats.org/officeDocument/2006/relationships/hyperlink" Target="https://www.linkedin.com/in/anuj-dhanda-38bb814/" TargetMode="External"/><Relationship Id="rId4" Type="http://schemas.openxmlformats.org/officeDocument/2006/relationships/hyperlink" Target="https://www.cnbc.com/anuj-dhanda-albertsons-technology-executive-counci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versified.consulting/article-is-internal-or-external-change-management-best-for-your-organization.html#:~:text=External%20change%20managers%20usually%20come,the%20consultancy%20firm's%20track%20reco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ublic.dhe.ibm.com/software/solutions/pdfs/g325-1334-00.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7a54860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7a54860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7a54860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7a54860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https://www.linkedin.com/in/vivekkalpande/</a:t>
            </a:r>
            <a:endParaRPr/>
          </a:p>
          <a:p>
            <a:pPr indent="0" lvl="0" marL="0" rtl="0" algn="l">
              <a:spcBef>
                <a:spcPts val="0"/>
              </a:spcBef>
              <a:spcAft>
                <a:spcPts val="0"/>
              </a:spcAft>
              <a:buNone/>
            </a:pPr>
            <a:r>
              <a:rPr lang="en" u="sng">
                <a:solidFill>
                  <a:schemeClr val="hlink"/>
                </a:solidFill>
                <a:hlinkClick r:id="rId3"/>
              </a:rPr>
              <a:t>https://www.linkedin.com/in/anuj-dhanda-38bb814/</a:t>
            </a:r>
            <a:endParaRPr/>
          </a:p>
          <a:p>
            <a:pPr indent="0" lvl="0" marL="0" rtl="0" algn="l">
              <a:spcBef>
                <a:spcPts val="0"/>
              </a:spcBef>
              <a:spcAft>
                <a:spcPts val="0"/>
              </a:spcAft>
              <a:buNone/>
            </a:pPr>
            <a:r>
              <a:rPr lang="en" u="sng">
                <a:solidFill>
                  <a:schemeClr val="hlink"/>
                </a:solidFill>
                <a:hlinkClick r:id="rId4"/>
              </a:rPr>
              <a:t>https://www.cnbc.com/anuj-dhanda-albertsons-technology-executive-council/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85656af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85656af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1400"/>
              </a:spcAft>
              <a:buNone/>
            </a:pPr>
            <a:r>
              <a:rPr lang="en"/>
              <a:t>Managing architecture, infrastructure and dta security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85656af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5656af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1400"/>
              </a:spcAft>
              <a:buNone/>
            </a:pPr>
            <a:r>
              <a:rPr lang="en"/>
              <a:t>Store front and customer experience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7a54860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7a54860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2main ponints to be taken care are </a:t>
            </a:r>
            <a:endParaRPr/>
          </a:p>
          <a:p>
            <a:pPr indent="0" lvl="0" marL="0" rtl="0" algn="l">
              <a:spcBef>
                <a:spcPts val="0"/>
              </a:spcBef>
              <a:spcAft>
                <a:spcPts val="0"/>
              </a:spcAft>
              <a:buNone/>
            </a:pPr>
            <a:r>
              <a:rPr lang="en"/>
              <a:t>To avoid any cyber security theft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85656b8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85656b8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vs External: </a:t>
            </a:r>
            <a:r>
              <a:rPr lang="en" u="sng">
                <a:solidFill>
                  <a:schemeClr val="hlink"/>
                </a:solidFill>
                <a:hlinkClick r:id="rId2"/>
              </a:rPr>
              <a:t>https://diversified.consulting/article-is-internal-or-external-change-management-best-for-your-organization.html#:~:text=External%20change%20managers%20usually%20come,the%20consultancy%20firm's%20track%20record.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7d2d69f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7d2d69f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on what to say: Keyword is Change Management</a:t>
            </a:r>
            <a:br>
              <a:rPr lang="en"/>
            </a:br>
            <a:r>
              <a:rPr lang="en"/>
              <a:t>Manual inventory check three times a day (once per shift)</a:t>
            </a:r>
            <a:r>
              <a:rPr lang="en"/>
              <a:t>: We need to work closely with stores to make sure they understand at each point how reliable the system is at each stage and how much human supervision/double checking the store should perform. This will required a phased change management policy.</a:t>
            </a:r>
            <a:br>
              <a:rPr lang="en"/>
            </a:br>
            <a:br>
              <a:rPr lang="en"/>
            </a:br>
            <a:r>
              <a:rPr lang="en"/>
              <a:t>They need an app for them to quickly match the counts and “debug”. Restocking/inventory-shelving at night.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7d2d69f6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7d2d69f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Anderson’s Note: Maybe reformat in a way that the text is less tiny. Also write down our conclusion?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7dd04d3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7dd04d3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Q3 2020 start</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 sz="1800">
                <a:solidFill>
                  <a:schemeClr val="dk2"/>
                </a:solidFill>
                <a:latin typeface="Open Sans"/>
                <a:ea typeface="Open Sans"/>
                <a:cs typeface="Open Sans"/>
                <a:sym typeface="Open Sans"/>
              </a:rPr>
              <a:t>1st point takes 2 quarters, then 1 quarter for each of the subsequent ones.</a:t>
            </a:r>
            <a:br>
              <a:rPr lang="en" sz="1800">
                <a:solidFill>
                  <a:schemeClr val="dk2"/>
                </a:solidFill>
                <a:latin typeface="Open Sans"/>
                <a:ea typeface="Open Sans"/>
                <a:cs typeface="Open Sans"/>
                <a:sym typeface="Open Sans"/>
              </a:rPr>
            </a:br>
            <a:r>
              <a:rPr lang="en" sz="1800">
                <a:solidFill>
                  <a:schemeClr val="dk2"/>
                </a:solidFill>
                <a:latin typeface="Open Sans"/>
                <a:ea typeface="Open Sans"/>
                <a:cs typeface="Open Sans"/>
                <a:sym typeface="Open Sans"/>
              </a:rPr>
              <a:t>(time-slack/margin)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8539f22d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8539f22d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5c0f650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5c0f650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50">
              <a:solidFill>
                <a:srgbClr val="222222"/>
              </a:solidFill>
              <a:highlight>
                <a:srgbClr val="FFFFFF"/>
              </a:highlight>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7dd04d3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7dd04d3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8539f22d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8539f22d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Conclusion/Ask/Call to Action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87ea8a8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87ea8a8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8539f22d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8539f22d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659052a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659052a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Anderson’s Note: Please do not delete, but feel free to add more sources, quotes and slides!!!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7e38f64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7e38f64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7a3ca8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7a3ca8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7e38f6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7e38f6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7e38f64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7e38f64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7a3ca85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7a3ca85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87ea8a8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87ea8a8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start hating safeway because you do not have the stock on the shelf.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7e38f64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7e38f64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7a3ca85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7a3ca85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7e38f64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7e38f64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659052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659052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by Anderson: I made this slide to address the gap analysis and give us a strong vizual start using the framework from class.</a:t>
            </a:r>
            <a:endParaRPr/>
          </a:p>
          <a:p>
            <a:pPr indent="0" lvl="0" marL="0" rtl="0" algn="l">
              <a:spcBef>
                <a:spcPts val="0"/>
              </a:spcBef>
              <a:spcAft>
                <a:spcPts val="0"/>
              </a:spcAft>
              <a:buNone/>
            </a:pPr>
            <a:r>
              <a:rPr lang="en"/>
              <a:t>Need to add references. Business Insights Maturity Model™ from week 3 slides. Existing ERP information: ftp://</a:t>
            </a:r>
            <a:r>
              <a:rPr lang="en" u="sng">
                <a:solidFill>
                  <a:schemeClr val="hlink"/>
                </a:solidFill>
                <a:hlinkClick r:id="rId2"/>
              </a:rPr>
              <a:t>public.dhe.ibm.com/software/solutions/pdfs/g325-1334-00.pdf</a:t>
            </a:r>
            <a:endParaRPr/>
          </a:p>
          <a:p>
            <a:pPr indent="0" lvl="0" marL="0" rtl="0" algn="l">
              <a:spcBef>
                <a:spcPts val="0"/>
              </a:spcBef>
              <a:spcAft>
                <a:spcPts val="0"/>
              </a:spcAft>
              <a:buNone/>
            </a:pPr>
            <a:r>
              <a:rPr lang="en"/>
              <a:t>Please let me know before making large changes to this slide. Happy to explain what it 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8539f22d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8539f22d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222222"/>
                </a:solidFill>
                <a:highlight>
                  <a:srgbClr val="FFFFFF"/>
                </a:highlight>
                <a:latin typeface="Georgia"/>
                <a:ea typeface="Georgia"/>
                <a:cs typeface="Georgia"/>
                <a:sym typeface="Georgia"/>
              </a:rPr>
              <a:t>We continue to enhance our everyday store operations, with a strong focus on the customer experience as well as improvements in productivity,” he explained. “Ease of shopping is central to our approach. Our goal is to provide customers with a variety of the items they want, in stock and easy to find, with a seamless checkout experience.</a:t>
            </a:r>
            <a:endParaRPr sz="1450">
              <a:solidFill>
                <a:srgbClr val="222222"/>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50">
              <a:solidFill>
                <a:srgbClr val="222222"/>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50">
              <a:solidFill>
                <a:srgbClr val="222222"/>
              </a:solidFill>
              <a:highlight>
                <a:srgbClr val="FFFFFF"/>
              </a:highlight>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659052a2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659052a2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by Anderson: I made this slide to address the change in strategy, our plan is not coherent with their K10, example made with a modified framework from class.</a:t>
            </a:r>
            <a:endParaRPr/>
          </a:p>
          <a:p>
            <a:pPr indent="0" lvl="0" marL="0" rtl="0" algn="l">
              <a:spcBef>
                <a:spcPts val="0"/>
              </a:spcBef>
              <a:spcAft>
                <a:spcPts val="0"/>
              </a:spcAft>
              <a:buNone/>
            </a:pPr>
            <a:r>
              <a:rPr lang="en"/>
              <a:t>Need to add references. </a:t>
            </a:r>
            <a:r>
              <a:rPr lang="en"/>
              <a:t>Business Model &amp; Strategy – Operating Model Reference Framework</a:t>
            </a:r>
            <a:r>
              <a:rPr lang="en"/>
              <a:t>™ from week 1 slides.</a:t>
            </a:r>
            <a:endParaRPr/>
          </a:p>
          <a:p>
            <a:pPr indent="0" lvl="0" marL="0" rtl="0" algn="l">
              <a:spcBef>
                <a:spcPts val="0"/>
              </a:spcBef>
              <a:spcAft>
                <a:spcPts val="0"/>
              </a:spcAft>
              <a:buNone/>
            </a:pPr>
            <a:r>
              <a:rPr lang="en"/>
              <a:t>Please let me know before making large changes to this slide. Happy to explain what it 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5c0f650ac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5c0f650ac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62cba5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62cba5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85656b8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85656b8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00000"/>
              </a:buClr>
              <a:buSzPts val="1000"/>
              <a:buFont typeface="Open Sans"/>
              <a:buChar char="●"/>
            </a:pPr>
            <a:r>
              <a:rPr lang="en" sz="1000">
                <a:latin typeface="Open Sans"/>
                <a:ea typeface="Open Sans"/>
                <a:cs typeface="Open Sans"/>
                <a:sym typeface="Open Sans"/>
              </a:rPr>
              <a:t>For safeway to have overall growth most business functions will have to work hand in hand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eloitte.wsj.com/cio/2013/12/03/data-visualization-helps-safeway-improve-inventory-managemen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56025" y="1210225"/>
            <a:ext cx="8863800" cy="88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Safeway’s Automation Strategy</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Automatic Shelf Inventory Count</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1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operating model and capabilities required by Function?</a:t>
            </a:r>
            <a:endParaRPr/>
          </a:p>
        </p:txBody>
      </p:sp>
      <p:sp>
        <p:nvSpPr>
          <p:cNvPr id="155" name="Google Shape;155;p22"/>
          <p:cNvSpPr txBox="1"/>
          <p:nvPr>
            <p:ph idx="1" type="body"/>
          </p:nvPr>
        </p:nvSpPr>
        <p:spPr>
          <a:xfrm>
            <a:off x="311700" y="2114225"/>
            <a:ext cx="8520600" cy="2739900"/>
          </a:xfrm>
          <a:prstGeom prst="rect">
            <a:avLst/>
          </a:prstGeom>
        </p:spPr>
        <p:txBody>
          <a:bodyPr anchorCtr="0" anchor="t" bIns="91425" lIns="91425" spcFirstLastPara="1" rIns="91425" wrap="square" tIns="91425">
            <a:noAutofit/>
          </a:bodyPr>
          <a:lstStyle/>
          <a:p>
            <a:pPr indent="-292100" lvl="0" marL="457200" marR="0" rtl="0" algn="l">
              <a:lnSpc>
                <a:spcPct val="150000"/>
              </a:lnSpc>
              <a:spcBef>
                <a:spcPts val="0"/>
              </a:spcBef>
              <a:spcAft>
                <a:spcPts val="0"/>
              </a:spcAft>
              <a:buClr>
                <a:srgbClr val="000000"/>
              </a:buClr>
              <a:buSzPts val="1000"/>
              <a:buChar char="●"/>
            </a:pPr>
            <a:r>
              <a:rPr b="1" lang="en">
                <a:latin typeface="Calibri"/>
                <a:ea typeface="Calibri"/>
                <a:cs typeface="Calibri"/>
                <a:sym typeface="Calibri"/>
              </a:rPr>
              <a:t>Process - </a:t>
            </a:r>
            <a:r>
              <a:rPr lang="en">
                <a:latin typeface="Calibri"/>
                <a:ea typeface="Calibri"/>
                <a:cs typeface="Calibri"/>
                <a:sym typeface="Calibri"/>
              </a:rPr>
              <a:t>key is a functional and reliable Blockchain along with AI/ML model in order to execute the transformation.</a:t>
            </a:r>
            <a:endParaRPr>
              <a:latin typeface="Calibri"/>
              <a:ea typeface="Calibri"/>
              <a:cs typeface="Calibri"/>
              <a:sym typeface="Calibri"/>
            </a:endParaRPr>
          </a:p>
          <a:p>
            <a:pPr indent="-292100" lvl="0" marL="457200" marR="0" rtl="0" algn="l">
              <a:lnSpc>
                <a:spcPct val="150000"/>
              </a:lnSpc>
              <a:spcBef>
                <a:spcPts val="0"/>
              </a:spcBef>
              <a:spcAft>
                <a:spcPts val="0"/>
              </a:spcAft>
              <a:buClr>
                <a:srgbClr val="000000"/>
              </a:buClr>
              <a:buSzPts val="1000"/>
              <a:buChar char="●"/>
            </a:pPr>
            <a:r>
              <a:rPr b="1" lang="en">
                <a:latin typeface="Calibri"/>
                <a:ea typeface="Calibri"/>
                <a:cs typeface="Calibri"/>
                <a:sym typeface="Calibri"/>
              </a:rPr>
              <a:t>System - </a:t>
            </a:r>
            <a:r>
              <a:rPr lang="en">
                <a:latin typeface="Calibri"/>
                <a:ea typeface="Calibri"/>
                <a:cs typeface="Calibri"/>
                <a:sym typeface="Calibri"/>
              </a:rPr>
              <a:t>Digital capability of LDR sensors to calculate count of inventory which further can be re-evaluated using image recognition via cameras in store.</a:t>
            </a:r>
            <a:endParaRPr>
              <a:latin typeface="Calibri"/>
              <a:ea typeface="Calibri"/>
              <a:cs typeface="Calibri"/>
              <a:sym typeface="Calibri"/>
            </a:endParaRPr>
          </a:p>
          <a:p>
            <a:pPr indent="-292100" lvl="0" marL="457200" marR="0" rtl="0" algn="l">
              <a:lnSpc>
                <a:spcPct val="150000"/>
              </a:lnSpc>
              <a:spcBef>
                <a:spcPts val="0"/>
              </a:spcBef>
              <a:spcAft>
                <a:spcPts val="0"/>
              </a:spcAft>
              <a:buClr>
                <a:srgbClr val="000000"/>
              </a:buClr>
              <a:buSzPts val="1000"/>
              <a:buChar char="●"/>
            </a:pPr>
            <a:r>
              <a:rPr b="1" lang="en">
                <a:latin typeface="Calibri"/>
                <a:ea typeface="Calibri"/>
                <a:cs typeface="Calibri"/>
                <a:sym typeface="Calibri"/>
              </a:rPr>
              <a:t>Organization - </a:t>
            </a:r>
            <a:r>
              <a:rPr lang="en">
                <a:latin typeface="Calibri"/>
                <a:ea typeface="Calibri"/>
                <a:cs typeface="Calibri"/>
                <a:sym typeface="Calibri"/>
              </a:rPr>
              <a:t>Train store staff with new processes around technology and process change of inventory check.</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idx="1" type="body"/>
          </p:nvPr>
        </p:nvSpPr>
        <p:spPr>
          <a:xfrm>
            <a:off x="311700" y="920400"/>
            <a:ext cx="8520600" cy="3302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6400">
                <a:solidFill>
                  <a:schemeClr val="accent1"/>
                </a:solidFill>
                <a:latin typeface="PT Sans Narrow"/>
                <a:ea typeface="PT Sans Narrow"/>
                <a:cs typeface="PT Sans Narrow"/>
                <a:sym typeface="PT Sans Narrow"/>
              </a:rPr>
              <a:t>Who should own the program roadmap?</a:t>
            </a:r>
            <a:endParaRPr sz="6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p>
        </p:txBody>
      </p:sp>
      <p:pic>
        <p:nvPicPr>
          <p:cNvPr id="166" name="Google Shape;166;p24"/>
          <p:cNvPicPr preferRelativeResize="0"/>
          <p:nvPr/>
        </p:nvPicPr>
        <p:blipFill>
          <a:blip r:embed="rId3">
            <a:alphaModFix/>
          </a:blip>
          <a:stretch>
            <a:fillRect/>
          </a:stretch>
        </p:blipFill>
        <p:spPr>
          <a:xfrm>
            <a:off x="6560100" y="1422196"/>
            <a:ext cx="2272199" cy="2530925"/>
          </a:xfrm>
          <a:prstGeom prst="rect">
            <a:avLst/>
          </a:prstGeom>
          <a:noFill/>
          <a:ln cap="flat" cmpd="sng" w="28575">
            <a:solidFill>
              <a:schemeClr val="dk2"/>
            </a:solidFill>
            <a:prstDash val="solid"/>
            <a:round/>
            <a:headEnd len="sm" w="sm" type="none"/>
            <a:tailEnd len="sm" w="sm" type="none"/>
          </a:ln>
        </p:spPr>
      </p:pic>
      <p:sp>
        <p:nvSpPr>
          <p:cNvPr id="167" name="Google Shape;167;p24"/>
          <p:cNvSpPr txBox="1"/>
          <p:nvPr/>
        </p:nvSpPr>
        <p:spPr>
          <a:xfrm>
            <a:off x="150875" y="1371600"/>
            <a:ext cx="6213300" cy="32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chemeClr val="dk2"/>
                </a:solidFill>
                <a:latin typeface="Calibri"/>
                <a:ea typeface="Calibri"/>
                <a:cs typeface="Calibri"/>
                <a:sym typeface="Calibri"/>
              </a:rPr>
              <a:t>Anuj Dhanda: </a:t>
            </a:r>
            <a:endParaRPr b="1" sz="1800">
              <a:solidFill>
                <a:schemeClr val="dk2"/>
              </a:solidFill>
              <a:latin typeface="Calibri"/>
              <a:ea typeface="Calibri"/>
              <a:cs typeface="Calibri"/>
              <a:sym typeface="Calibri"/>
            </a:endParaRPr>
          </a:p>
          <a:p>
            <a:pPr indent="0" lvl="0" marL="0" rtl="0" algn="l">
              <a:lnSpc>
                <a:spcPct val="150000"/>
              </a:lnSpc>
              <a:spcBef>
                <a:spcPts val="1600"/>
              </a:spcBef>
              <a:spcAft>
                <a:spcPts val="0"/>
              </a:spcAft>
              <a:buNone/>
            </a:pPr>
            <a:r>
              <a:rPr lang="en" sz="1500">
                <a:solidFill>
                  <a:schemeClr val="dk2"/>
                </a:solidFill>
                <a:latin typeface="Calibri"/>
                <a:ea typeface="Calibri"/>
                <a:cs typeface="Calibri"/>
                <a:sym typeface="Calibri"/>
              </a:rPr>
              <a:t>Anuj Dhanda is the EVP &amp; CIO at Albertsons Safeway. Anuj has over 25 years of experience in leading business and technology functions in the financial services and retail industries.</a:t>
            </a:r>
            <a:endParaRPr sz="1500">
              <a:solidFill>
                <a:schemeClr val="dk2"/>
              </a:solidFill>
              <a:latin typeface="Calibri"/>
              <a:ea typeface="Calibri"/>
              <a:cs typeface="Calibri"/>
              <a:sym typeface="Calibri"/>
            </a:endParaRPr>
          </a:p>
          <a:p>
            <a:pPr indent="0" lvl="0" marL="0" rtl="0" algn="l">
              <a:lnSpc>
                <a:spcPct val="150000"/>
              </a:lnSpc>
              <a:spcBef>
                <a:spcPts val="1600"/>
              </a:spcBef>
              <a:spcAft>
                <a:spcPts val="1600"/>
              </a:spcAft>
              <a:buNone/>
            </a:pPr>
            <a:r>
              <a:rPr b="1" lang="en" sz="1500">
                <a:solidFill>
                  <a:schemeClr val="dk2"/>
                </a:solidFill>
                <a:latin typeface="Calibri"/>
                <a:ea typeface="Calibri"/>
                <a:cs typeface="Calibri"/>
                <a:sym typeface="Calibri"/>
              </a:rPr>
              <a:t>Responsibilities</a:t>
            </a:r>
            <a:r>
              <a:rPr lang="en" sz="1500">
                <a:solidFill>
                  <a:schemeClr val="dk2"/>
                </a:solidFill>
                <a:latin typeface="Calibri"/>
                <a:ea typeface="Calibri"/>
                <a:cs typeface="Calibri"/>
                <a:sym typeface="Calibri"/>
              </a:rPr>
              <a:t>: IT Architecture, Application platforms, data analytics, infrastructure and information security. </a:t>
            </a:r>
            <a:r>
              <a:rPr lang="en" sz="1800">
                <a:solidFill>
                  <a:schemeClr val="dk2"/>
                </a:solidFill>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p>
        </p:txBody>
      </p:sp>
      <p:sp>
        <p:nvSpPr>
          <p:cNvPr id="173" name="Google Shape;173;p25"/>
          <p:cNvSpPr txBox="1"/>
          <p:nvPr/>
        </p:nvSpPr>
        <p:spPr>
          <a:xfrm>
            <a:off x="150875" y="1371600"/>
            <a:ext cx="6213300" cy="32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dk2"/>
                </a:solidFill>
                <a:latin typeface="Calibri"/>
                <a:ea typeface="Calibri"/>
                <a:cs typeface="Calibri"/>
                <a:sym typeface="Calibri"/>
              </a:rPr>
              <a:t>Vivek Kalpande:</a:t>
            </a:r>
            <a:endParaRPr b="1" sz="1500">
              <a:solidFill>
                <a:schemeClr val="dk2"/>
              </a:solidFill>
              <a:latin typeface="Calibri"/>
              <a:ea typeface="Calibri"/>
              <a:cs typeface="Calibri"/>
              <a:sym typeface="Calibri"/>
            </a:endParaRPr>
          </a:p>
          <a:p>
            <a:pPr indent="0" lvl="0" marL="0" rtl="0" algn="l">
              <a:lnSpc>
                <a:spcPct val="150000"/>
              </a:lnSpc>
              <a:spcBef>
                <a:spcPts val="1600"/>
              </a:spcBef>
              <a:spcAft>
                <a:spcPts val="0"/>
              </a:spcAft>
              <a:buNone/>
            </a:pPr>
            <a:r>
              <a:rPr lang="en" sz="1500">
                <a:solidFill>
                  <a:schemeClr val="dk2"/>
                </a:solidFill>
                <a:latin typeface="Calibri"/>
                <a:ea typeface="Calibri"/>
                <a:cs typeface="Calibri"/>
                <a:sym typeface="Calibri"/>
              </a:rPr>
              <a:t>Vivek Kalpande is the VP of Customer Support and Experience Strategy, Product Management and Operations at Albertsons. Vivek has an experience in building a customer-centric culture in large organizations that delivers measurable business value. </a:t>
            </a:r>
            <a:endParaRPr sz="1500">
              <a:solidFill>
                <a:schemeClr val="dk2"/>
              </a:solidFill>
              <a:latin typeface="Calibri"/>
              <a:ea typeface="Calibri"/>
              <a:cs typeface="Calibri"/>
              <a:sym typeface="Calibri"/>
            </a:endParaRPr>
          </a:p>
          <a:p>
            <a:pPr indent="0" lvl="0" marL="0" rtl="0" algn="l">
              <a:lnSpc>
                <a:spcPct val="150000"/>
              </a:lnSpc>
              <a:spcBef>
                <a:spcPts val="1600"/>
              </a:spcBef>
              <a:spcAft>
                <a:spcPts val="0"/>
              </a:spcAft>
              <a:buNone/>
            </a:pPr>
            <a:r>
              <a:rPr b="1" lang="en" sz="1500">
                <a:solidFill>
                  <a:schemeClr val="dk2"/>
                </a:solidFill>
                <a:latin typeface="Calibri"/>
                <a:ea typeface="Calibri"/>
                <a:cs typeface="Calibri"/>
                <a:sym typeface="Calibri"/>
              </a:rPr>
              <a:t>Responsibilities:</a:t>
            </a:r>
            <a:r>
              <a:rPr lang="en" sz="1500">
                <a:solidFill>
                  <a:schemeClr val="dk2"/>
                </a:solidFill>
                <a:latin typeface="Calibri"/>
                <a:ea typeface="Calibri"/>
                <a:cs typeface="Calibri"/>
                <a:sym typeface="Calibri"/>
              </a:rPr>
              <a:t> Marketing Strategy, Analytics, Product Operations</a:t>
            </a:r>
            <a:endParaRPr b="1" sz="1500">
              <a:highlight>
                <a:srgbClr val="FFFFFF"/>
              </a:highlight>
              <a:latin typeface="Calibri"/>
              <a:ea typeface="Calibri"/>
              <a:cs typeface="Calibri"/>
              <a:sym typeface="Calibri"/>
            </a:endParaRPr>
          </a:p>
          <a:p>
            <a:pPr indent="0" lvl="0" marL="0" rtl="0" algn="l">
              <a:lnSpc>
                <a:spcPct val="100000"/>
              </a:lnSpc>
              <a:spcBef>
                <a:spcPts val="0"/>
              </a:spcBef>
              <a:spcAft>
                <a:spcPts val="1600"/>
              </a:spcAft>
              <a:buNone/>
            </a:pPr>
            <a:r>
              <a:t/>
            </a:r>
            <a:endParaRPr>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6516575" y="1371600"/>
            <a:ext cx="2475025" cy="2186063"/>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445025"/>
            <a:ext cx="8520600" cy="9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Policies: Privacy, Data, Security, integration, etc.?</a:t>
            </a:r>
            <a:endParaRPr/>
          </a:p>
        </p:txBody>
      </p:sp>
      <p:sp>
        <p:nvSpPr>
          <p:cNvPr id="180" name="Google Shape;180;p26"/>
          <p:cNvSpPr txBox="1"/>
          <p:nvPr>
            <p:ph idx="1" type="body"/>
          </p:nvPr>
        </p:nvSpPr>
        <p:spPr>
          <a:xfrm>
            <a:off x="311700" y="1669200"/>
            <a:ext cx="8520600" cy="28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Data Security</a:t>
            </a:r>
            <a:r>
              <a:rPr lang="en" sz="1600">
                <a:latin typeface="Calibri"/>
                <a:ea typeface="Calibri"/>
                <a:cs typeface="Calibri"/>
                <a:sym typeface="Calibri"/>
              </a:rPr>
              <a:t> - Should be compliant with adequate encryption throughout the data pipeline, making it virtually impossible to crack without the cryptographic key.</a:t>
            </a:r>
            <a:endParaRPr sz="1600">
              <a:latin typeface="Calibri"/>
              <a:ea typeface="Calibri"/>
              <a:cs typeface="Calibri"/>
              <a:sym typeface="Calibri"/>
            </a:endParaRPr>
          </a:p>
          <a:p>
            <a:pPr indent="0" lvl="0" marL="0" rtl="0" algn="l">
              <a:spcBef>
                <a:spcPts val="1600"/>
              </a:spcBef>
              <a:spcAft>
                <a:spcPts val="0"/>
              </a:spcAft>
              <a:buNone/>
            </a:pPr>
            <a:r>
              <a:rPr b="1" lang="en" sz="1600">
                <a:latin typeface="Calibri"/>
                <a:ea typeface="Calibri"/>
                <a:cs typeface="Calibri"/>
                <a:sym typeface="Calibri"/>
              </a:rPr>
              <a:t>California Consumer Privacy Act </a:t>
            </a:r>
            <a:r>
              <a:rPr lang="en" sz="1600">
                <a:latin typeface="Calibri"/>
                <a:ea typeface="Calibri"/>
                <a:cs typeface="Calibri"/>
                <a:sym typeface="Calibri"/>
              </a:rPr>
              <a:t>- Stores in California should integrate CCPA, with which consumers will be able to opt out of the sale of their personal information. If a company fails to implement reasonable security practices and consumers' personal information is breached, they'll be allowed to sue those companies.</a:t>
            </a:r>
            <a:endParaRPr sz="1600">
              <a:latin typeface="Calibri"/>
              <a:ea typeface="Calibri"/>
              <a:cs typeface="Calibri"/>
              <a:sym typeface="Calibri"/>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Management</a:t>
            </a:r>
            <a:endParaRPr/>
          </a:p>
        </p:txBody>
      </p:sp>
      <p:sp>
        <p:nvSpPr>
          <p:cNvPr id="186" name="Google Shape;186;p27"/>
          <p:cNvSpPr txBox="1"/>
          <p:nvPr/>
        </p:nvSpPr>
        <p:spPr>
          <a:xfrm>
            <a:off x="311700" y="1482325"/>
            <a:ext cx="16521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Internal</a:t>
            </a:r>
            <a:endParaRPr b="1" sz="2400">
              <a:latin typeface="Open Sans"/>
              <a:ea typeface="Open Sans"/>
              <a:cs typeface="Open Sans"/>
              <a:sym typeface="Open Sans"/>
            </a:endParaRPr>
          </a:p>
        </p:txBody>
      </p:sp>
      <p:sp>
        <p:nvSpPr>
          <p:cNvPr id="187" name="Google Shape;187;p27"/>
          <p:cNvSpPr txBox="1"/>
          <p:nvPr/>
        </p:nvSpPr>
        <p:spPr>
          <a:xfrm>
            <a:off x="4572000" y="1482325"/>
            <a:ext cx="16521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External</a:t>
            </a:r>
            <a:endParaRPr b="1" sz="2400">
              <a:latin typeface="Open Sans"/>
              <a:ea typeface="Open Sans"/>
              <a:cs typeface="Open Sans"/>
              <a:sym typeface="Open Sans"/>
            </a:endParaRPr>
          </a:p>
        </p:txBody>
      </p:sp>
      <p:sp>
        <p:nvSpPr>
          <p:cNvPr id="188" name="Google Shape;188;p27"/>
          <p:cNvSpPr/>
          <p:nvPr/>
        </p:nvSpPr>
        <p:spPr>
          <a:xfrm>
            <a:off x="311700" y="2009125"/>
            <a:ext cx="3938700" cy="259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Open Sans"/>
                <a:ea typeface="Open Sans"/>
                <a:cs typeface="Open Sans"/>
                <a:sym typeface="Open Sans"/>
              </a:rPr>
              <a:t>Store:</a:t>
            </a:r>
            <a:br>
              <a:rPr lang="en" sz="1500">
                <a:latin typeface="Open Sans"/>
                <a:ea typeface="Open Sans"/>
                <a:cs typeface="Open Sans"/>
                <a:sym typeface="Open Sans"/>
              </a:rPr>
            </a:br>
            <a:r>
              <a:rPr lang="en" sz="1500">
                <a:latin typeface="Open Sans"/>
                <a:ea typeface="Open Sans"/>
                <a:cs typeface="Open Sans"/>
                <a:sym typeface="Open Sans"/>
              </a:rPr>
              <a:t>Inventory Tracking=&gt;Inventory Auditing</a:t>
            </a:r>
            <a:br>
              <a:rPr lang="en" sz="1500">
                <a:latin typeface="Open Sans"/>
                <a:ea typeface="Open Sans"/>
                <a:cs typeface="Open Sans"/>
                <a:sym typeface="Open Sans"/>
              </a:rPr>
            </a:br>
            <a:r>
              <a:rPr lang="en" sz="1500">
                <a:latin typeface="Open Sans"/>
                <a:ea typeface="Open Sans"/>
                <a:cs typeface="Open Sans"/>
                <a:sym typeface="Open Sans"/>
              </a:rPr>
              <a:t>Revisit Return Policies</a:t>
            </a:r>
            <a:br>
              <a:rPr lang="en" sz="1500">
                <a:latin typeface="Open Sans"/>
                <a:ea typeface="Open Sans"/>
                <a:cs typeface="Open Sans"/>
                <a:sym typeface="Open Sans"/>
              </a:rPr>
            </a:br>
            <a:br>
              <a:rPr lang="en" sz="1500">
                <a:latin typeface="Open Sans"/>
                <a:ea typeface="Open Sans"/>
                <a:cs typeface="Open Sans"/>
                <a:sym typeface="Open Sans"/>
              </a:rPr>
            </a:br>
            <a:r>
              <a:rPr lang="en" sz="1500">
                <a:latin typeface="Open Sans"/>
                <a:ea typeface="Open Sans"/>
                <a:cs typeface="Open Sans"/>
                <a:sym typeface="Open Sans"/>
              </a:rPr>
              <a:t>Accounting:</a:t>
            </a:r>
            <a:endParaRPr sz="1500">
              <a:latin typeface="Open Sans"/>
              <a:ea typeface="Open Sans"/>
              <a:cs typeface="Open Sans"/>
              <a:sym typeface="Open Sans"/>
            </a:endParaRPr>
          </a:p>
          <a:p>
            <a:pPr indent="0" lvl="0" marL="0" rtl="0" algn="l">
              <a:lnSpc>
                <a:spcPct val="115000"/>
              </a:lnSpc>
              <a:spcBef>
                <a:spcPts val="0"/>
              </a:spcBef>
              <a:spcAft>
                <a:spcPts val="0"/>
              </a:spcAft>
              <a:buNone/>
            </a:pPr>
            <a:r>
              <a:rPr lang="en" sz="1500">
                <a:latin typeface="Open Sans"/>
                <a:ea typeface="Open Sans"/>
                <a:cs typeface="Open Sans"/>
                <a:sym typeface="Open Sans"/>
              </a:rPr>
              <a:t>Centralized =&gt; Decentralized</a:t>
            </a:r>
            <a:br>
              <a:rPr lang="en" sz="1500">
                <a:latin typeface="Open Sans"/>
                <a:ea typeface="Open Sans"/>
                <a:cs typeface="Open Sans"/>
                <a:sym typeface="Open Sans"/>
              </a:rPr>
            </a:br>
            <a:r>
              <a:rPr lang="en" sz="1500">
                <a:latin typeface="Open Sans"/>
                <a:ea typeface="Open Sans"/>
                <a:cs typeface="Open Sans"/>
                <a:sym typeface="Open Sans"/>
              </a:rPr>
              <a:t>Private =&gt; Public</a:t>
            </a:r>
            <a:endParaRPr sz="1500">
              <a:latin typeface="Open Sans"/>
              <a:ea typeface="Open Sans"/>
              <a:cs typeface="Open Sans"/>
              <a:sym typeface="Open Sans"/>
            </a:endParaRPr>
          </a:p>
        </p:txBody>
      </p:sp>
      <p:sp>
        <p:nvSpPr>
          <p:cNvPr id="189" name="Google Shape;189;p27"/>
          <p:cNvSpPr/>
          <p:nvPr/>
        </p:nvSpPr>
        <p:spPr>
          <a:xfrm>
            <a:off x="4572000" y="2009125"/>
            <a:ext cx="3941100" cy="259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Open Sans"/>
                <a:ea typeface="Open Sans"/>
                <a:cs typeface="Open Sans"/>
                <a:sym typeface="Open Sans"/>
              </a:rPr>
              <a:t>R&amp;D:</a:t>
            </a:r>
            <a:endParaRPr sz="1500">
              <a:latin typeface="Open Sans"/>
              <a:ea typeface="Open Sans"/>
              <a:cs typeface="Open Sans"/>
              <a:sym typeface="Open Sans"/>
            </a:endParaRPr>
          </a:p>
          <a:p>
            <a:pPr indent="0" lvl="0" marL="0" rtl="0" algn="l">
              <a:lnSpc>
                <a:spcPct val="115000"/>
              </a:lnSpc>
              <a:spcBef>
                <a:spcPts val="0"/>
              </a:spcBef>
              <a:spcAft>
                <a:spcPts val="0"/>
              </a:spcAft>
              <a:buNone/>
            </a:pPr>
            <a:r>
              <a:rPr lang="en" sz="1500">
                <a:latin typeface="Open Sans"/>
                <a:ea typeface="Open Sans"/>
                <a:cs typeface="Open Sans"/>
                <a:sym typeface="Open Sans"/>
              </a:rPr>
              <a:t>Insight into how to use Blockchain</a:t>
            </a:r>
            <a:br>
              <a:rPr lang="en" sz="1500">
                <a:latin typeface="Open Sans"/>
                <a:ea typeface="Open Sans"/>
                <a:cs typeface="Open Sans"/>
                <a:sym typeface="Open Sans"/>
              </a:rPr>
            </a:br>
            <a:r>
              <a:rPr lang="en" sz="1500">
                <a:latin typeface="Open Sans"/>
                <a:ea typeface="Open Sans"/>
                <a:cs typeface="Open Sans"/>
                <a:sym typeface="Open Sans"/>
              </a:rPr>
              <a:t>Insight Into how to train and debug AI</a:t>
            </a:r>
            <a:endParaRPr sz="1500">
              <a:latin typeface="Open Sans"/>
              <a:ea typeface="Open Sans"/>
              <a:cs typeface="Open Sans"/>
              <a:sym typeface="Open Sans"/>
            </a:endParaRPr>
          </a:p>
          <a:p>
            <a:pPr indent="0" lvl="0" marL="0" rtl="0" algn="l">
              <a:lnSpc>
                <a:spcPct val="115000"/>
              </a:lnSpc>
              <a:spcBef>
                <a:spcPts val="0"/>
              </a:spcBef>
              <a:spcAft>
                <a:spcPts val="0"/>
              </a:spcAft>
              <a:buNone/>
            </a:pPr>
            <a:r>
              <a:t/>
            </a:r>
            <a:endParaRPr sz="1500">
              <a:latin typeface="Open Sans"/>
              <a:ea typeface="Open Sans"/>
              <a:cs typeface="Open Sans"/>
              <a:sym typeface="Open Sans"/>
            </a:endParaRPr>
          </a:p>
          <a:p>
            <a:pPr indent="0" lvl="0" marL="0" rtl="0" algn="l">
              <a:lnSpc>
                <a:spcPct val="115000"/>
              </a:lnSpc>
              <a:spcBef>
                <a:spcPts val="0"/>
              </a:spcBef>
              <a:spcAft>
                <a:spcPts val="0"/>
              </a:spcAft>
              <a:buNone/>
            </a:pPr>
            <a:r>
              <a:rPr lang="en" sz="1500">
                <a:latin typeface="Open Sans"/>
                <a:ea typeface="Open Sans"/>
                <a:cs typeface="Open Sans"/>
                <a:sym typeface="Open Sans"/>
              </a:rPr>
              <a:t>Others:</a:t>
            </a:r>
            <a:endParaRPr sz="1500">
              <a:latin typeface="Open Sans"/>
              <a:ea typeface="Open Sans"/>
              <a:cs typeface="Open Sans"/>
              <a:sym typeface="Open Sans"/>
            </a:endParaRPr>
          </a:p>
          <a:p>
            <a:pPr indent="0" lvl="0" marL="0" rtl="0" algn="l">
              <a:lnSpc>
                <a:spcPct val="115000"/>
              </a:lnSpc>
              <a:spcBef>
                <a:spcPts val="0"/>
              </a:spcBef>
              <a:spcAft>
                <a:spcPts val="0"/>
              </a:spcAft>
              <a:buNone/>
            </a:pPr>
            <a:r>
              <a:rPr lang="en" sz="1500">
                <a:latin typeface="Open Sans"/>
                <a:ea typeface="Open Sans"/>
                <a:cs typeface="Open Sans"/>
                <a:sym typeface="Open Sans"/>
              </a:rPr>
              <a:t>Risk mitigation plan/disaster avoidance</a:t>
            </a:r>
            <a:br>
              <a:rPr lang="en" sz="1500">
                <a:latin typeface="Open Sans"/>
                <a:ea typeface="Open Sans"/>
                <a:cs typeface="Open Sans"/>
                <a:sym typeface="Open Sans"/>
              </a:rPr>
            </a:br>
            <a:endParaRPr sz="15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in the Loop</a:t>
            </a:r>
            <a:endParaRPr/>
          </a:p>
        </p:txBody>
      </p:sp>
      <p:sp>
        <p:nvSpPr>
          <p:cNvPr id="195" name="Google Shape;195;p28"/>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1900"/>
              <a:t>AI supported </a:t>
            </a:r>
            <a:r>
              <a:rPr b="1" lang="en" sz="1900"/>
              <a:t>app features </a:t>
            </a:r>
            <a:r>
              <a:rPr lang="en" sz="1900" u="sng"/>
              <a:t>won’t have human support</a:t>
            </a:r>
            <a:endParaRPr sz="1900" u="sng"/>
          </a:p>
          <a:p>
            <a:pPr indent="0" lvl="0" marL="0" rtl="0" algn="l">
              <a:lnSpc>
                <a:spcPct val="200000"/>
              </a:lnSpc>
              <a:spcBef>
                <a:spcPts val="1600"/>
              </a:spcBef>
              <a:spcAft>
                <a:spcPts val="0"/>
              </a:spcAft>
              <a:buNone/>
            </a:pPr>
            <a:r>
              <a:rPr lang="en" sz="1900"/>
              <a:t>Manual Inventory Checks: Once Per Shift</a:t>
            </a:r>
            <a:endParaRPr sz="1600"/>
          </a:p>
          <a:p>
            <a:pPr indent="0" lvl="0" marL="0" rtl="0" algn="l">
              <a:lnSpc>
                <a:spcPct val="100000"/>
              </a:lnSpc>
              <a:spcBef>
                <a:spcPts val="1600"/>
              </a:spcBef>
              <a:spcAft>
                <a:spcPts val="1600"/>
              </a:spcAft>
              <a:buNone/>
            </a:pPr>
            <a:r>
              <a:rPr lang="en" sz="1900"/>
              <a:t>Internal Use Apps: Support/Debugging</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vs Buy</a:t>
            </a:r>
            <a:endParaRPr/>
          </a:p>
        </p:txBody>
      </p:sp>
      <p:graphicFrame>
        <p:nvGraphicFramePr>
          <p:cNvPr id="201" name="Google Shape;201;p29"/>
          <p:cNvGraphicFramePr/>
          <p:nvPr/>
        </p:nvGraphicFramePr>
        <p:xfrm>
          <a:off x="311700" y="1733525"/>
          <a:ext cx="3000000" cy="3000000"/>
        </p:xfrm>
        <a:graphic>
          <a:graphicData uri="http://schemas.openxmlformats.org/drawingml/2006/table">
            <a:tbl>
              <a:tblPr>
                <a:noFill/>
                <a:tableStyleId>{588B90E8-C798-4FA0-90EE-66E2CCE4DB34}</a:tableStyleId>
              </a:tblPr>
              <a:tblGrid>
                <a:gridCol w="1998275"/>
                <a:gridCol w="1998275"/>
              </a:tblGrid>
              <a:tr h="973100">
                <a:tc>
                  <a:txBody>
                    <a:bodyPr/>
                    <a:lstStyle/>
                    <a:p>
                      <a:pPr indent="0" lvl="0" marL="0" rtl="0" algn="l">
                        <a:spcBef>
                          <a:spcPts val="0"/>
                        </a:spcBef>
                        <a:spcAft>
                          <a:spcPts val="0"/>
                        </a:spcAft>
                        <a:buNone/>
                      </a:pPr>
                      <a:r>
                        <a:rPr lang="en"/>
                        <a:t>In-House</a:t>
                      </a:r>
                      <a:endParaRPr/>
                    </a:p>
                  </a:txBody>
                  <a:tcPr marT="91425" marB="91425" marR="91425" marL="91425"/>
                </a:tc>
                <a:tc>
                  <a:txBody>
                    <a:bodyPr/>
                    <a:lstStyle/>
                    <a:p>
                      <a:pPr indent="0" lvl="0" marL="0" rtl="0" algn="l">
                        <a:spcBef>
                          <a:spcPts val="0"/>
                        </a:spcBef>
                        <a:spcAft>
                          <a:spcPts val="0"/>
                        </a:spcAft>
                        <a:buNone/>
                      </a:pPr>
                      <a:r>
                        <a:rPr lang="en" sz="1000"/>
                        <a:t>Pro: Potentially designed to grant Safeway 100% of control.</a:t>
                      </a:r>
                      <a:br>
                        <a:rPr lang="en" sz="1000"/>
                      </a:br>
                      <a:br>
                        <a:rPr lang="en" sz="1000"/>
                      </a:br>
                      <a:r>
                        <a:rPr lang="en" sz="1000"/>
                        <a:t>Con: Expensive, time consuming and less open.</a:t>
                      </a:r>
                      <a:endParaRPr/>
                    </a:p>
                  </a:txBody>
                  <a:tcPr marT="91425" marB="91425" marR="91425" marL="91425"/>
                </a:tc>
              </a:tr>
              <a:tr h="973100">
                <a:tc>
                  <a:txBody>
                    <a:bodyPr/>
                    <a:lstStyle/>
                    <a:p>
                      <a:pPr indent="0" lvl="0" marL="0" rtl="0" algn="l">
                        <a:spcBef>
                          <a:spcPts val="0"/>
                        </a:spcBef>
                        <a:spcAft>
                          <a:spcPts val="0"/>
                        </a:spcAft>
                        <a:buNone/>
                      </a:pPr>
                      <a:r>
                        <a:rPr lang="en"/>
                        <a:t>Team with Walmart</a:t>
                      </a:r>
                      <a:endParaRPr/>
                    </a:p>
                  </a:txBody>
                  <a:tcPr marT="91425" marB="91425" marR="91425" marL="91425"/>
                </a:tc>
                <a:tc>
                  <a:txBody>
                    <a:bodyPr/>
                    <a:lstStyle/>
                    <a:p>
                      <a:pPr indent="0" lvl="0" marL="0" rtl="0" algn="l">
                        <a:spcBef>
                          <a:spcPts val="0"/>
                        </a:spcBef>
                        <a:spcAft>
                          <a:spcPts val="0"/>
                        </a:spcAft>
                        <a:buNone/>
                      </a:pPr>
                      <a:r>
                        <a:rPr lang="en" sz="1000"/>
                        <a:t>Pro: Helps with the possibility of extending tracking to suppliers.</a:t>
                      </a:r>
                      <a:br>
                        <a:rPr lang="en" sz="1000"/>
                      </a:br>
                      <a:br>
                        <a:rPr lang="en" sz="1000"/>
                      </a:br>
                      <a:r>
                        <a:rPr lang="en" sz="1000"/>
                        <a:t>Con: Harder to hard fork ledger in the future.</a:t>
                      </a:r>
                      <a:endParaRPr/>
                    </a:p>
                  </a:txBody>
                  <a:tcPr marT="91425" marB="91425" marR="91425" marL="91425"/>
                </a:tc>
              </a:tr>
              <a:tr h="973100">
                <a:tc>
                  <a:txBody>
                    <a:bodyPr/>
                    <a:lstStyle/>
                    <a:p>
                      <a:pPr indent="0" lvl="0" marL="0" rtl="0" algn="l">
                        <a:spcBef>
                          <a:spcPts val="0"/>
                        </a:spcBef>
                        <a:spcAft>
                          <a:spcPts val="0"/>
                        </a:spcAft>
                        <a:buNone/>
                      </a:pPr>
                      <a:r>
                        <a:rPr lang="en"/>
                        <a:t>Use </a:t>
                      </a:r>
                      <a:r>
                        <a:rPr lang="en"/>
                        <a:t>Ethereum</a:t>
                      </a:r>
                      <a:endParaRPr/>
                    </a:p>
                  </a:txBody>
                  <a:tcPr marT="91425" marB="91425" marR="91425" marL="91425"/>
                </a:tc>
                <a:tc>
                  <a:txBody>
                    <a:bodyPr/>
                    <a:lstStyle/>
                    <a:p>
                      <a:pPr indent="0" lvl="0" marL="0" rtl="0" algn="l">
                        <a:spcBef>
                          <a:spcPts val="0"/>
                        </a:spcBef>
                        <a:spcAft>
                          <a:spcPts val="0"/>
                        </a:spcAft>
                        <a:buNone/>
                      </a:pPr>
                      <a:r>
                        <a:rPr lang="en" sz="1000"/>
                        <a:t>Pro: Proven blockchain that allows for smart contracts.</a:t>
                      </a:r>
                      <a:br>
                        <a:rPr lang="en" sz="1000"/>
                      </a:br>
                      <a:br>
                        <a:rPr lang="en" sz="1000"/>
                      </a:br>
                      <a:r>
                        <a:rPr lang="en" sz="1000"/>
                        <a:t>Con: Might not accommodate transactions volume.</a:t>
                      </a:r>
                      <a:endParaRPr/>
                    </a:p>
                  </a:txBody>
                  <a:tcPr marT="91425" marB="91425" marR="91425" marL="91425"/>
                </a:tc>
              </a:tr>
            </a:tbl>
          </a:graphicData>
        </a:graphic>
      </p:graphicFrame>
      <p:graphicFrame>
        <p:nvGraphicFramePr>
          <p:cNvPr id="202" name="Google Shape;202;p29"/>
          <p:cNvGraphicFramePr/>
          <p:nvPr/>
        </p:nvGraphicFramePr>
        <p:xfrm>
          <a:off x="4835750" y="1733525"/>
          <a:ext cx="3000000" cy="3000000"/>
        </p:xfrm>
        <a:graphic>
          <a:graphicData uri="http://schemas.openxmlformats.org/drawingml/2006/table">
            <a:tbl>
              <a:tblPr>
                <a:noFill/>
                <a:tableStyleId>{588B90E8-C798-4FA0-90EE-66E2CCE4DB34}</a:tableStyleId>
              </a:tblPr>
              <a:tblGrid>
                <a:gridCol w="1998275"/>
                <a:gridCol w="1998275"/>
              </a:tblGrid>
              <a:tr h="973100">
                <a:tc>
                  <a:txBody>
                    <a:bodyPr/>
                    <a:lstStyle/>
                    <a:p>
                      <a:pPr indent="0" lvl="0" marL="0" rtl="0" algn="l">
                        <a:spcBef>
                          <a:spcPts val="0"/>
                        </a:spcBef>
                        <a:spcAft>
                          <a:spcPts val="0"/>
                        </a:spcAft>
                        <a:buNone/>
                      </a:pPr>
                      <a:r>
                        <a:rPr lang="en"/>
                        <a:t>In-House</a:t>
                      </a:r>
                      <a:endParaRPr/>
                    </a:p>
                  </a:txBody>
                  <a:tcPr marT="91425" marB="91425" marR="91425" marL="91425"/>
                </a:tc>
                <a:tc>
                  <a:txBody>
                    <a:bodyPr/>
                    <a:lstStyle/>
                    <a:p>
                      <a:pPr indent="0" lvl="0" marL="0" rtl="0" algn="l">
                        <a:spcBef>
                          <a:spcPts val="0"/>
                        </a:spcBef>
                        <a:spcAft>
                          <a:spcPts val="0"/>
                        </a:spcAft>
                        <a:buNone/>
                      </a:pPr>
                      <a:r>
                        <a:rPr lang="en" sz="1000"/>
                        <a:t>Pro: Flexible requirements, that can be customized as it goes.</a:t>
                      </a:r>
                      <a:endParaRPr sz="1000"/>
                    </a:p>
                    <a:p>
                      <a:pPr indent="0" lvl="0" marL="0" rtl="0" algn="l">
                        <a:spcBef>
                          <a:spcPts val="0"/>
                        </a:spcBef>
                        <a:spcAft>
                          <a:spcPts val="0"/>
                        </a:spcAft>
                        <a:buNone/>
                      </a:pPr>
                      <a:br>
                        <a:rPr lang="en" sz="1000"/>
                      </a:br>
                      <a:r>
                        <a:rPr lang="en" sz="1000"/>
                        <a:t>Con: Safeway lacks expertise in AI and risks being late.</a:t>
                      </a:r>
                      <a:endParaRPr sz="1000"/>
                    </a:p>
                  </a:txBody>
                  <a:tcPr marT="91425" marB="91425" marR="91425" marL="91425"/>
                </a:tc>
              </a:tr>
              <a:tr h="973100">
                <a:tc>
                  <a:txBody>
                    <a:bodyPr/>
                    <a:lstStyle/>
                    <a:p>
                      <a:pPr indent="0" lvl="0" marL="0" rtl="0" algn="l">
                        <a:spcBef>
                          <a:spcPts val="0"/>
                        </a:spcBef>
                        <a:spcAft>
                          <a:spcPts val="0"/>
                        </a:spcAft>
                        <a:buNone/>
                      </a:pPr>
                      <a:r>
                        <a:rPr lang="en"/>
                        <a:t>Subcontract</a:t>
                      </a:r>
                      <a:endParaRPr/>
                    </a:p>
                  </a:txBody>
                  <a:tcPr marT="91425" marB="91425" marR="91425" marL="91425"/>
                </a:tc>
                <a:tc>
                  <a:txBody>
                    <a:bodyPr/>
                    <a:lstStyle/>
                    <a:p>
                      <a:pPr indent="0" lvl="0" marL="0" rtl="0" algn="l">
                        <a:spcBef>
                          <a:spcPts val="0"/>
                        </a:spcBef>
                        <a:spcAft>
                          <a:spcPts val="0"/>
                        </a:spcAft>
                        <a:buNone/>
                      </a:pPr>
                      <a:r>
                        <a:rPr lang="en" sz="1000"/>
                        <a:t>Pro: Potentially quickest and cheapest option to market.</a:t>
                      </a:r>
                      <a:br>
                        <a:rPr lang="en" sz="1000"/>
                      </a:br>
                      <a:br>
                        <a:rPr lang="en" sz="1000"/>
                      </a:br>
                      <a:r>
                        <a:rPr lang="en" sz="1000"/>
                        <a:t>Con: Hard to extend requirements. No know-how.</a:t>
                      </a:r>
                      <a:endParaRPr/>
                    </a:p>
                  </a:txBody>
                  <a:tcPr marT="91425" marB="91425" marR="91425" marL="91425"/>
                </a:tc>
              </a:tr>
              <a:tr h="973100">
                <a:tc>
                  <a:txBody>
                    <a:bodyPr/>
                    <a:lstStyle/>
                    <a:p>
                      <a:pPr indent="0" lvl="0" marL="0" rtl="0" algn="l">
                        <a:spcBef>
                          <a:spcPts val="0"/>
                        </a:spcBef>
                        <a:spcAft>
                          <a:spcPts val="0"/>
                        </a:spcAft>
                        <a:buNone/>
                      </a:pPr>
                      <a:r>
                        <a:rPr lang="en"/>
                        <a:t>Acquisition</a:t>
                      </a:r>
                      <a:endParaRPr/>
                    </a:p>
                  </a:txBody>
                  <a:tcPr marT="91425" marB="91425" marR="91425" marL="91425"/>
                </a:tc>
                <a:tc>
                  <a:txBody>
                    <a:bodyPr/>
                    <a:lstStyle/>
                    <a:p>
                      <a:pPr indent="0" lvl="0" marL="0" rtl="0" algn="l">
                        <a:spcBef>
                          <a:spcPts val="0"/>
                        </a:spcBef>
                        <a:spcAft>
                          <a:spcPts val="0"/>
                        </a:spcAft>
                        <a:buNone/>
                      </a:pPr>
                      <a:r>
                        <a:rPr lang="en" sz="1000"/>
                        <a:t>Pro: Injects AI experience and know-how into company.</a:t>
                      </a:r>
                      <a:br>
                        <a:rPr lang="en" sz="1000"/>
                      </a:br>
                      <a:br>
                        <a:rPr lang="en" sz="1000"/>
                      </a:br>
                      <a:r>
                        <a:rPr lang="en" sz="1000"/>
                        <a:t>Con: May be expensive as software must still be adapted.</a:t>
                      </a:r>
                      <a:endParaRPr/>
                    </a:p>
                  </a:txBody>
                  <a:tcPr marT="91425" marB="91425" marR="91425" marL="91425"/>
                </a:tc>
              </a:tr>
            </a:tbl>
          </a:graphicData>
        </a:graphic>
      </p:graphicFrame>
      <p:sp>
        <p:nvSpPr>
          <p:cNvPr id="203" name="Google Shape;203;p29"/>
          <p:cNvSpPr txBox="1"/>
          <p:nvPr/>
        </p:nvSpPr>
        <p:spPr>
          <a:xfrm>
            <a:off x="311700" y="1152425"/>
            <a:ext cx="39966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Blockchain</a:t>
            </a:r>
            <a:endParaRPr sz="2400">
              <a:latin typeface="Open Sans"/>
              <a:ea typeface="Open Sans"/>
              <a:cs typeface="Open Sans"/>
              <a:sym typeface="Open Sans"/>
            </a:endParaRPr>
          </a:p>
        </p:txBody>
      </p:sp>
      <p:sp>
        <p:nvSpPr>
          <p:cNvPr id="204" name="Google Shape;204;p29"/>
          <p:cNvSpPr txBox="1"/>
          <p:nvPr/>
        </p:nvSpPr>
        <p:spPr>
          <a:xfrm>
            <a:off x="4835725" y="1179725"/>
            <a:ext cx="39966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AI Models</a:t>
            </a:r>
            <a:endParaRPr sz="18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Phases &amp; Milestones</a:t>
            </a:r>
            <a:endParaRPr/>
          </a:p>
        </p:txBody>
      </p:sp>
      <p:sp>
        <p:nvSpPr>
          <p:cNvPr id="210" name="Google Shape;210;p30"/>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Parallel</a:t>
            </a:r>
            <a:r>
              <a:rPr lang="en"/>
              <a:t> system, that uses AI to count items on shelves, and support app feature. </a:t>
            </a:r>
            <a:r>
              <a:rPr lang="en"/>
              <a:t>Integrating decentralized count with blockchain tracking into ERP.</a:t>
            </a:r>
            <a:endParaRPr/>
          </a:p>
          <a:p>
            <a:pPr indent="-317500" lvl="1" marL="914400" rtl="0" algn="l">
              <a:lnSpc>
                <a:spcPct val="150000"/>
              </a:lnSpc>
              <a:spcBef>
                <a:spcPts val="0"/>
              </a:spcBef>
              <a:spcAft>
                <a:spcPts val="0"/>
              </a:spcAft>
              <a:buSzPts val="1400"/>
              <a:buAutoNum type="alphaLcPeriod"/>
            </a:pPr>
            <a:r>
              <a:rPr lang="en"/>
              <a:t>Milestone: parallel system has proven itself reliable.</a:t>
            </a:r>
            <a:endParaRPr/>
          </a:p>
          <a:p>
            <a:pPr indent="-342900" lvl="0" marL="457200" rtl="0" algn="l">
              <a:lnSpc>
                <a:spcPct val="150000"/>
              </a:lnSpc>
              <a:spcBef>
                <a:spcPts val="0"/>
              </a:spcBef>
              <a:spcAft>
                <a:spcPts val="0"/>
              </a:spcAft>
              <a:buSzPts val="1800"/>
              <a:buAutoNum type="arabicPeriod"/>
            </a:pPr>
            <a:r>
              <a:rPr lang="en"/>
              <a:t>Implementing auto-reordering per store based on count. </a:t>
            </a:r>
            <a:endParaRPr/>
          </a:p>
          <a:p>
            <a:pPr indent="-317500" lvl="1" marL="914400" rtl="0" algn="l">
              <a:lnSpc>
                <a:spcPct val="150000"/>
              </a:lnSpc>
              <a:spcBef>
                <a:spcPts val="0"/>
              </a:spcBef>
              <a:spcAft>
                <a:spcPts val="0"/>
              </a:spcAft>
              <a:buSzPts val="1400"/>
              <a:buAutoNum type="alphaLcPeriod"/>
            </a:pPr>
            <a:r>
              <a:rPr lang="en"/>
              <a:t>Milestone: system’s parameters </a:t>
            </a:r>
            <a:r>
              <a:rPr lang="en"/>
              <a:t>tuned</a:t>
            </a:r>
            <a:r>
              <a:rPr lang="en"/>
              <a:t>.</a:t>
            </a:r>
            <a:endParaRPr/>
          </a:p>
          <a:p>
            <a:pPr indent="-342900" lvl="0" marL="457200" rtl="0" algn="l">
              <a:lnSpc>
                <a:spcPct val="150000"/>
              </a:lnSpc>
              <a:spcBef>
                <a:spcPts val="0"/>
              </a:spcBef>
              <a:spcAft>
                <a:spcPts val="0"/>
              </a:spcAft>
              <a:buSzPts val="1800"/>
              <a:buAutoNum type="arabicPeriod"/>
            </a:pPr>
            <a:r>
              <a:rPr lang="en"/>
              <a:t>Licensing out to other stores as well as parent company (Albertsons).</a:t>
            </a:r>
            <a:endParaRPr/>
          </a:p>
          <a:p>
            <a:pPr indent="-317500" lvl="1" marL="914400" rtl="0" algn="l">
              <a:lnSpc>
                <a:spcPct val="150000"/>
              </a:lnSpc>
              <a:spcBef>
                <a:spcPts val="0"/>
              </a:spcBef>
              <a:spcAft>
                <a:spcPts val="0"/>
              </a:spcAft>
              <a:buSzPts val="1400"/>
              <a:buAutoNum type="alphaLcPeriod"/>
            </a:pPr>
            <a:r>
              <a:rPr lang="en"/>
              <a:t>Milestone: implement support team to aid companies using our system.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0" y="220825"/>
            <a:ext cx="9144005" cy="47018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 Consultancy Team Members:</a:t>
            </a:r>
            <a:endParaRPr/>
          </a:p>
        </p:txBody>
      </p:sp>
      <p:pic>
        <p:nvPicPr>
          <p:cNvPr id="73" name="Google Shape;73;p14"/>
          <p:cNvPicPr preferRelativeResize="0"/>
          <p:nvPr/>
        </p:nvPicPr>
        <p:blipFill>
          <a:blip r:embed="rId3">
            <a:alphaModFix/>
          </a:blip>
          <a:stretch>
            <a:fillRect/>
          </a:stretch>
        </p:blipFill>
        <p:spPr>
          <a:xfrm>
            <a:off x="6825925" y="1405425"/>
            <a:ext cx="1757549" cy="2388574"/>
          </a:xfrm>
          <a:prstGeom prst="rect">
            <a:avLst/>
          </a:prstGeom>
          <a:noFill/>
          <a:ln>
            <a:noFill/>
          </a:ln>
        </p:spPr>
      </p:pic>
      <p:pic>
        <p:nvPicPr>
          <p:cNvPr id="74" name="Google Shape;74;p14"/>
          <p:cNvPicPr preferRelativeResize="0"/>
          <p:nvPr/>
        </p:nvPicPr>
        <p:blipFill>
          <a:blip r:embed="rId4">
            <a:alphaModFix/>
          </a:blip>
          <a:stretch>
            <a:fillRect/>
          </a:stretch>
        </p:blipFill>
        <p:spPr>
          <a:xfrm>
            <a:off x="313050" y="1405426"/>
            <a:ext cx="1908550" cy="2388575"/>
          </a:xfrm>
          <a:prstGeom prst="rect">
            <a:avLst/>
          </a:prstGeom>
          <a:noFill/>
          <a:ln>
            <a:noFill/>
          </a:ln>
        </p:spPr>
      </p:pic>
      <p:sp>
        <p:nvSpPr>
          <p:cNvPr id="75" name="Google Shape;75;p14"/>
          <p:cNvSpPr txBox="1"/>
          <p:nvPr/>
        </p:nvSpPr>
        <p:spPr>
          <a:xfrm>
            <a:off x="311700" y="4016000"/>
            <a:ext cx="23808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Srivatsav Vuddamarry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accent4"/>
                </a:solidFill>
                <a:latin typeface="Open Sans"/>
                <a:ea typeface="Open Sans"/>
                <a:cs typeface="Open Sans"/>
                <a:sym typeface="Open Sans"/>
              </a:rPr>
              <a:t>Product Management and</a:t>
            </a:r>
            <a:endParaRPr>
              <a:latin typeface="Open Sans"/>
              <a:ea typeface="Open Sans"/>
              <a:cs typeface="Open Sans"/>
              <a:sym typeface="Open Sans"/>
            </a:endParaRPr>
          </a:p>
          <a:p>
            <a:pPr indent="0" lvl="0" marL="0" rtl="0" algn="l">
              <a:spcBef>
                <a:spcPts val="0"/>
              </a:spcBef>
              <a:spcAft>
                <a:spcPts val="0"/>
              </a:spcAft>
              <a:buNone/>
            </a:pPr>
            <a:r>
              <a:rPr lang="en">
                <a:solidFill>
                  <a:schemeClr val="accent4"/>
                </a:solidFill>
                <a:latin typeface="Open Sans"/>
                <a:ea typeface="Open Sans"/>
                <a:cs typeface="Open Sans"/>
                <a:sym typeface="Open Sans"/>
              </a:rPr>
              <a:t>Business Strategy  </a:t>
            </a:r>
            <a:endParaRPr>
              <a:solidFill>
                <a:schemeClr val="accent4"/>
              </a:solidFill>
              <a:latin typeface="Open Sans"/>
              <a:ea typeface="Open Sans"/>
              <a:cs typeface="Open Sans"/>
              <a:sym typeface="Open Sans"/>
            </a:endParaRPr>
          </a:p>
        </p:txBody>
      </p:sp>
      <p:sp>
        <p:nvSpPr>
          <p:cNvPr id="76" name="Google Shape;76;p14"/>
          <p:cNvSpPr txBox="1"/>
          <p:nvPr/>
        </p:nvSpPr>
        <p:spPr>
          <a:xfrm>
            <a:off x="7020000" y="4064075"/>
            <a:ext cx="18123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Sankalp Thakur</a:t>
            </a:r>
            <a:endParaRPr>
              <a:latin typeface="Open Sans"/>
              <a:ea typeface="Open Sans"/>
              <a:cs typeface="Open Sans"/>
              <a:sym typeface="Open Sans"/>
            </a:endParaRPr>
          </a:p>
        </p:txBody>
      </p:sp>
      <p:sp>
        <p:nvSpPr>
          <p:cNvPr id="77" name="Google Shape;77;p14"/>
          <p:cNvSpPr txBox="1"/>
          <p:nvPr/>
        </p:nvSpPr>
        <p:spPr>
          <a:xfrm>
            <a:off x="3292800" y="4016000"/>
            <a:ext cx="25584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Anderson Klein</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
                <a:solidFill>
                  <a:schemeClr val="accent4"/>
                </a:solidFill>
                <a:latin typeface="Open Sans"/>
                <a:ea typeface="Open Sans"/>
                <a:cs typeface="Open Sans"/>
                <a:sym typeface="Open Sans"/>
              </a:rPr>
              <a:t>Team’s Analyst and Technical Expert</a:t>
            </a:r>
            <a:endParaRPr>
              <a:latin typeface="Open Sans"/>
              <a:ea typeface="Open Sans"/>
              <a:cs typeface="Open Sans"/>
              <a:sym typeface="Open Sans"/>
            </a:endParaRPr>
          </a:p>
        </p:txBody>
      </p:sp>
      <p:pic>
        <p:nvPicPr>
          <p:cNvPr id="78" name="Google Shape;78;p14"/>
          <p:cNvPicPr preferRelativeResize="0"/>
          <p:nvPr/>
        </p:nvPicPr>
        <p:blipFill rotWithShape="1">
          <a:blip r:embed="rId5">
            <a:alphaModFix/>
          </a:blip>
          <a:srcRect b="0" l="28024" r="27661" t="0"/>
          <a:stretch/>
        </p:blipFill>
        <p:spPr>
          <a:xfrm>
            <a:off x="3617713" y="1405425"/>
            <a:ext cx="1908550" cy="2422724"/>
          </a:xfrm>
          <a:prstGeom prst="rect">
            <a:avLst/>
          </a:prstGeom>
          <a:noFill/>
          <a:ln>
            <a:noFill/>
          </a:ln>
        </p:spPr>
      </p:pic>
      <p:sp>
        <p:nvSpPr>
          <p:cNvPr id="79" name="Google Shape;79;p14"/>
          <p:cNvSpPr txBox="1"/>
          <p:nvPr/>
        </p:nvSpPr>
        <p:spPr>
          <a:xfrm>
            <a:off x="7020000" y="4399000"/>
            <a:ext cx="17574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Open Sans"/>
                <a:ea typeface="Open Sans"/>
                <a:cs typeface="Open Sans"/>
                <a:sym typeface="Open Sans"/>
              </a:rPr>
              <a:t>Automation and Policies Expert</a:t>
            </a:r>
            <a:endParaRPr>
              <a:solidFill>
                <a:schemeClr val="accent4"/>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221" name="Google Shape;221;p32"/>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Customer</a:t>
            </a:r>
            <a:r>
              <a:rPr b="1" lang="en"/>
              <a:t> app feature</a:t>
            </a:r>
            <a:r>
              <a:rPr lang="en"/>
              <a:t>: heatmap in store of where desired item is located.</a:t>
            </a:r>
            <a:endParaRPr/>
          </a:p>
          <a:p>
            <a:pPr indent="0" lvl="0" marL="0" rtl="0" algn="l">
              <a:lnSpc>
                <a:spcPct val="150000"/>
              </a:lnSpc>
              <a:spcBef>
                <a:spcPts val="1600"/>
              </a:spcBef>
              <a:spcAft>
                <a:spcPts val="0"/>
              </a:spcAft>
              <a:buNone/>
            </a:pPr>
            <a:r>
              <a:rPr b="1" lang="en"/>
              <a:t>Employee app feature</a:t>
            </a:r>
            <a:r>
              <a:rPr lang="en"/>
              <a:t>: track items that have been misplaced by customers.</a:t>
            </a:r>
            <a:endParaRPr/>
          </a:p>
          <a:p>
            <a:pPr indent="0" lvl="0" marL="0" rtl="0" algn="l">
              <a:lnSpc>
                <a:spcPct val="150000"/>
              </a:lnSpc>
              <a:spcBef>
                <a:spcPts val="1600"/>
              </a:spcBef>
              <a:spcAft>
                <a:spcPts val="0"/>
              </a:spcAft>
              <a:buNone/>
            </a:pPr>
            <a:r>
              <a:rPr b="1" lang="en"/>
              <a:t>Marketing data idea</a:t>
            </a:r>
            <a:r>
              <a:rPr lang="en"/>
              <a:t>: tracking customer journeys with path and items picked.</a:t>
            </a:r>
            <a:endParaRPr/>
          </a:p>
          <a:p>
            <a:pPr indent="0" lvl="0" marL="0" rtl="0" algn="l">
              <a:lnSpc>
                <a:spcPct val="150000"/>
              </a:lnSpc>
              <a:spcBef>
                <a:spcPts val="1600"/>
              </a:spcBef>
              <a:spcAft>
                <a:spcPts val="1600"/>
              </a:spcAft>
              <a:buNone/>
            </a:pPr>
            <a:r>
              <a:rPr b="1" lang="en"/>
              <a:t>Cashierless checkout</a:t>
            </a:r>
            <a:r>
              <a:rPr lang="en"/>
              <a:t>: precisely identifying buyers, items, and detecting theft.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Conclusion/Ask/Call to Action</a:t>
            </a:r>
            <a:endParaRPr/>
          </a:p>
        </p:txBody>
      </p:sp>
      <p:sp>
        <p:nvSpPr>
          <p:cNvPr id="227" name="Google Shape;227;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In the context of the technology transition towards </a:t>
            </a:r>
            <a:r>
              <a:rPr lang="en"/>
              <a:t>AI </a:t>
            </a:r>
            <a:r>
              <a:rPr lang="en"/>
              <a:t>Automation derived from advances in ML, it is imperative Safeway moves forward with its new initiative. This will place them ahead of the competition, including Walmart, Amazon, Wholefoods and others who are already taking very active digital strategies. Effective digital transformation will allow Safeway to increase its market share and profits.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 type="body"/>
          </p:nvPr>
        </p:nvSpPr>
        <p:spPr>
          <a:xfrm>
            <a:off x="311700" y="524050"/>
            <a:ext cx="8520600" cy="40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accent4"/>
                </a:solidFill>
              </a:rPr>
              <a:t>Thank You !!!!!!</a:t>
            </a:r>
            <a:endParaRPr sz="4800">
              <a:solidFill>
                <a:schemeClr val="accent4"/>
              </a:solidFill>
            </a:endParaRPr>
          </a:p>
          <a:p>
            <a:pPr indent="0" lvl="0" marL="0" rtl="0" algn="ctr">
              <a:spcBef>
                <a:spcPts val="1600"/>
              </a:spcBef>
              <a:spcAft>
                <a:spcPts val="1600"/>
              </a:spcAft>
              <a:buNone/>
            </a:pPr>
            <a:r>
              <a:t/>
            </a:r>
            <a:endParaRPr sz="4800">
              <a:solidFill>
                <a:schemeClr val="accent4"/>
              </a:solidFill>
            </a:endParaRPr>
          </a:p>
        </p:txBody>
      </p:sp>
      <p:pic>
        <p:nvPicPr>
          <p:cNvPr id="233" name="Google Shape;233;p34"/>
          <p:cNvPicPr preferRelativeResize="0"/>
          <p:nvPr/>
        </p:nvPicPr>
        <p:blipFill>
          <a:blip r:embed="rId3">
            <a:alphaModFix/>
          </a:blip>
          <a:stretch>
            <a:fillRect/>
          </a:stretch>
        </p:blipFill>
        <p:spPr>
          <a:xfrm>
            <a:off x="3190875" y="2571750"/>
            <a:ext cx="2762250" cy="165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4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Planning and Backup Slides</a:t>
            </a:r>
            <a:endParaRPr sz="10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SOURCES:</a:t>
            </a:r>
            <a:endParaRPr/>
          </a:p>
        </p:txBody>
      </p:sp>
      <p:sp>
        <p:nvSpPr>
          <p:cNvPr id="244" name="Google Shape;244;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Helps Safeway Keep Shelves Stocked:</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3"/>
              </a:rPr>
              <a:t>https://deloitte.wsj.com/cio/2013/12/03/data-visualization-helps-safeway-improve-inventory-management/</a:t>
            </a:r>
            <a:endParaRPr/>
          </a:p>
          <a:p>
            <a:pPr indent="0" lvl="0" marL="0" rtl="0" algn="l">
              <a:spcBef>
                <a:spcPts val="1600"/>
              </a:spcBef>
              <a:spcAft>
                <a:spcPts val="1600"/>
              </a:spcAft>
              <a:buNone/>
            </a:pPr>
            <a:r>
              <a:rPr lang="en"/>
              <a:t>“With help from PepsiCo, the $44 billion grocery chain looks to new technology to solve age-old retail challenges—and sees tangible operational improvements as a result.”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capabilities</a:t>
            </a:r>
            <a:endParaRPr/>
          </a:p>
        </p:txBody>
      </p:sp>
      <p:sp>
        <p:nvSpPr>
          <p:cNvPr id="250" name="Google Shape;250;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Massive transformation:</a:t>
            </a:r>
            <a:endParaRPr/>
          </a:p>
          <a:p>
            <a:pPr indent="0" lvl="0" marL="457200" rtl="0" algn="l">
              <a:spcBef>
                <a:spcPts val="1600"/>
              </a:spcBef>
              <a:spcAft>
                <a:spcPts val="0"/>
              </a:spcAft>
              <a:buNone/>
            </a:pPr>
            <a:r>
              <a:rPr lang="en"/>
              <a:t>Store Operators are very involved!!!</a:t>
            </a:r>
            <a:endParaRPr/>
          </a:p>
          <a:p>
            <a:pPr indent="0" lvl="0" marL="457200" rtl="0" algn="l">
              <a:spcBef>
                <a:spcPts val="1600"/>
              </a:spcBef>
              <a:spcAft>
                <a:spcPts val="1600"/>
              </a:spcAft>
              <a:buNone/>
            </a:pPr>
            <a:r>
              <a:rPr lang="en"/>
              <a:t>Blockchain?</a:t>
            </a:r>
            <a:endParaRPr/>
          </a:p>
        </p:txBody>
      </p:sp>
      <p:sp>
        <p:nvSpPr>
          <p:cNvPr id="251" name="Google Shape;251;p37"/>
          <p:cNvSpPr txBox="1"/>
          <p:nvPr/>
        </p:nvSpPr>
        <p:spPr>
          <a:xfrm>
            <a:off x="2440975" y="3347625"/>
            <a:ext cx="5021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System Capabilities?</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Capabilities and Policies</a:t>
            </a:r>
            <a:endParaRPr/>
          </a:p>
        </p:txBody>
      </p:sp>
      <p:sp>
        <p:nvSpPr>
          <p:cNvPr id="257" name="Google Shape;257;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Key activities required to execute on business strategy will need the organization to define the process capabilities by business function.</a:t>
            </a:r>
            <a:endParaRPr/>
          </a:p>
          <a:p>
            <a:pPr indent="-342900" lvl="0" marL="457200" rtl="0" algn="l">
              <a:spcBef>
                <a:spcPts val="0"/>
              </a:spcBef>
              <a:spcAft>
                <a:spcPts val="0"/>
              </a:spcAft>
              <a:buSzPts val="1800"/>
              <a:buChar char="●"/>
            </a:pPr>
            <a:r>
              <a:rPr lang="en"/>
              <a:t>Process capabilities require digital / system capabilities to be designed and built or developed/configured.</a:t>
            </a:r>
            <a:endParaRPr/>
          </a:p>
          <a:p>
            <a:pPr indent="-342900" lvl="0" marL="457200" rtl="0" algn="l">
              <a:spcBef>
                <a:spcPts val="0"/>
              </a:spcBef>
              <a:spcAft>
                <a:spcPts val="0"/>
              </a:spcAft>
              <a:buSzPts val="1800"/>
              <a:buChar char="●"/>
            </a:pPr>
            <a:r>
              <a:rPr lang="en"/>
              <a:t>And Policies...</a:t>
            </a:r>
            <a:endParaRPr/>
          </a:p>
        </p:txBody>
      </p:sp>
      <p:sp>
        <p:nvSpPr>
          <p:cNvPr id="258" name="Google Shape;258;p38"/>
          <p:cNvSpPr txBox="1"/>
          <p:nvPr/>
        </p:nvSpPr>
        <p:spPr>
          <a:xfrm>
            <a:off x="2312800" y="3554025"/>
            <a:ext cx="51435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Look into </a:t>
            </a:r>
            <a:r>
              <a:rPr lang="en" u="sng">
                <a:latin typeface="Open Sans"/>
                <a:ea typeface="Open Sans"/>
                <a:cs typeface="Open Sans"/>
                <a:sym typeface="Open Sans"/>
              </a:rPr>
              <a:t>class slides</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Strategy/Frameworks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This will impact to some extent every department.</a:t>
            </a:r>
            <a:br>
              <a:rPr lang="en">
                <a:latin typeface="Open Sans"/>
                <a:ea typeface="Open Sans"/>
                <a:cs typeface="Open Sans"/>
                <a:sym typeface="Open Sans"/>
              </a:rPr>
            </a:br>
            <a:r>
              <a:rPr lang="en">
                <a:latin typeface="Open Sans"/>
                <a:ea typeface="Open Sans"/>
                <a:cs typeface="Open Sans"/>
                <a:sym typeface="Open Sans"/>
              </a:rPr>
              <a:t>(not just R&amp;D, and specially impacted will be the stores)</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activities &amp; Policies</a:t>
            </a:r>
            <a:endParaRPr/>
          </a:p>
        </p:txBody>
      </p:sp>
      <p:sp>
        <p:nvSpPr>
          <p:cNvPr id="264" name="Google Shape;26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Inventory conciliation</a:t>
            </a:r>
            <a:endParaRPr/>
          </a:p>
          <a:p>
            <a:pPr indent="-342900" lvl="0" marL="457200" rtl="0" algn="l">
              <a:spcBef>
                <a:spcPts val="0"/>
              </a:spcBef>
              <a:spcAft>
                <a:spcPts val="0"/>
              </a:spcAft>
              <a:buSzPts val="1800"/>
              <a:buChar char="●"/>
            </a:pPr>
            <a:r>
              <a:rPr lang="en"/>
              <a:t>How to manage returns (change management map)</a:t>
            </a:r>
            <a:endParaRPr/>
          </a:p>
          <a:p>
            <a:pPr indent="0" lvl="0" marL="0" rtl="0" algn="l">
              <a:spcBef>
                <a:spcPts val="1600"/>
              </a:spcBef>
              <a:spcAft>
                <a:spcPts val="0"/>
              </a:spcAft>
              <a:buNone/>
            </a:pPr>
            <a:r>
              <a:rPr lang="en"/>
              <a:t>Listing:</a:t>
            </a:r>
            <a:endParaRPr/>
          </a:p>
          <a:p>
            <a:pPr indent="-342900" lvl="0" marL="457200" rtl="0" algn="l">
              <a:spcBef>
                <a:spcPts val="1600"/>
              </a:spcBef>
              <a:spcAft>
                <a:spcPts val="0"/>
              </a:spcAft>
              <a:buSzPts val="1800"/>
              <a:buChar char="●"/>
            </a:pPr>
            <a:r>
              <a:rPr lang="en"/>
              <a:t>Re-evaluating the count on the shelves</a:t>
            </a:r>
            <a:endParaRPr/>
          </a:p>
        </p:txBody>
      </p:sp>
      <p:sp>
        <p:nvSpPr>
          <p:cNvPr id="265" name="Google Shape;265;p39"/>
          <p:cNvSpPr txBox="1"/>
          <p:nvPr/>
        </p:nvSpPr>
        <p:spPr>
          <a:xfrm>
            <a:off x="3173275" y="3173275"/>
            <a:ext cx="5021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Departments?</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a:t>
            </a:r>
            <a:endParaRPr/>
          </a:p>
        </p:txBody>
      </p:sp>
      <p:sp>
        <p:nvSpPr>
          <p:cNvPr id="271" name="Google Shape;271;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t>
            </a:r>
            <a:r>
              <a:rPr lang="en"/>
              <a:t>onciliating </a:t>
            </a:r>
            <a:r>
              <a:rPr lang="en"/>
              <a:t>i</a:t>
            </a:r>
            <a:r>
              <a:rPr lang="en"/>
              <a:t>nventory </a:t>
            </a:r>
            <a:endParaRPr/>
          </a:p>
          <a:p>
            <a:pPr indent="-342900" lvl="0" marL="457200" rtl="0" algn="l">
              <a:spcBef>
                <a:spcPts val="0"/>
              </a:spcBef>
              <a:spcAft>
                <a:spcPts val="0"/>
              </a:spcAft>
              <a:buSzPts val="1800"/>
              <a:buChar char="●"/>
            </a:pPr>
            <a:r>
              <a:rPr lang="en"/>
              <a:t>How to manage returns (change management map)</a:t>
            </a:r>
            <a:endParaRPr/>
          </a:p>
          <a:p>
            <a:pPr indent="-342900" lvl="0" marL="457200" rtl="0" algn="l">
              <a:spcBef>
                <a:spcPts val="0"/>
              </a:spcBef>
              <a:spcAft>
                <a:spcPts val="0"/>
              </a:spcAft>
              <a:buSzPts val="1800"/>
              <a:buChar char="●"/>
            </a:pPr>
            <a:r>
              <a:rPr lang="en"/>
              <a:t>(loss)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in the Loop</a:t>
            </a:r>
            <a:endParaRPr/>
          </a:p>
        </p:txBody>
      </p:sp>
      <p:sp>
        <p:nvSpPr>
          <p:cNvPr id="277" name="Google Shape;277;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Deciding cutoff points/</a:t>
            </a:r>
            <a:r>
              <a:rPr lang="en"/>
              <a:t>margins</a:t>
            </a:r>
            <a:r>
              <a:rPr lang="en"/>
              <a:t> for error.</a:t>
            </a:r>
            <a:endParaRPr/>
          </a:p>
          <a:p>
            <a:pPr indent="-342900" lvl="0" marL="457200" rtl="0" algn="l">
              <a:spcBef>
                <a:spcPts val="0"/>
              </a:spcBef>
              <a:spcAft>
                <a:spcPts val="0"/>
              </a:spcAft>
              <a:buSzPts val="1800"/>
              <a:buChar char="●"/>
            </a:pPr>
            <a:r>
              <a:rPr lang="en"/>
              <a:t>Periodic human update? Yes</a:t>
            </a:r>
            <a:endParaRPr/>
          </a:p>
          <a:p>
            <a:pPr indent="-342900" lvl="0" marL="457200" rtl="0" algn="l">
              <a:spcBef>
                <a:spcPts val="0"/>
              </a:spcBef>
              <a:spcAft>
                <a:spcPts val="0"/>
              </a:spcAft>
              <a:buSzPts val="1800"/>
              <a:buChar char="●"/>
            </a:pPr>
            <a:r>
              <a:rPr lang="en"/>
              <a:t>Support for app feature? Yes</a:t>
            </a:r>
            <a:endParaRPr/>
          </a:p>
          <a:p>
            <a:pPr indent="-342900" lvl="0" marL="457200" rtl="0" algn="l">
              <a:spcBef>
                <a:spcPts val="0"/>
              </a:spcBef>
              <a:spcAft>
                <a:spcPts val="0"/>
              </a:spcAft>
              <a:buSzPts val="1800"/>
              <a:buChar char="●"/>
            </a:pPr>
            <a:r>
              <a:rPr lang="en" u="sng"/>
              <a:t>Impact of feature into store clerk customer help requests?</a:t>
            </a:r>
            <a:endParaRPr/>
          </a:p>
        </p:txBody>
      </p:sp>
      <p:sp>
        <p:nvSpPr>
          <p:cNvPr id="278" name="Google Shape;278;p41"/>
          <p:cNvSpPr txBox="1"/>
          <p:nvPr/>
        </p:nvSpPr>
        <p:spPr>
          <a:xfrm>
            <a:off x="741850" y="3189950"/>
            <a:ext cx="47478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Figure Strategy</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Draw Flowchart</a:t>
            </a:r>
            <a:br>
              <a:rPr lang="en">
                <a:latin typeface="Open Sans"/>
                <a:ea typeface="Open Sans"/>
                <a:cs typeface="Open Sans"/>
                <a:sym typeface="Open Sans"/>
              </a:rPr>
            </a:br>
            <a:r>
              <a:rPr lang="en">
                <a:latin typeface="Open Sans"/>
                <a:ea typeface="Open Sans"/>
                <a:cs typeface="Open Sans"/>
                <a:sym typeface="Open Sans"/>
              </a:rPr>
              <a:t>Determine industry benchmark for error</a:t>
            </a:r>
            <a:br>
              <a:rPr lang="en">
                <a:latin typeface="Open Sans"/>
                <a:ea typeface="Open Sans"/>
                <a:cs typeface="Open Sans"/>
                <a:sym typeface="Open Sans"/>
              </a:rPr>
            </a:br>
            <a:r>
              <a:rPr lang="en">
                <a:latin typeface="Open Sans"/>
                <a:ea typeface="Open Sans"/>
                <a:cs typeface="Open Sans"/>
                <a:sym typeface="Open Sans"/>
              </a:rPr>
              <a:t>Justify APP and Manual Update with sources/argument</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 type="body"/>
          </p:nvPr>
        </p:nvSpPr>
        <p:spPr>
          <a:xfrm>
            <a:off x="311700" y="552525"/>
            <a:ext cx="3999900" cy="4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Calibri"/>
                <a:ea typeface="Calibri"/>
                <a:cs typeface="Calibri"/>
                <a:sym typeface="Calibri"/>
              </a:rPr>
              <a:t>As - Is : (Safeway) </a:t>
            </a:r>
            <a:endParaRPr b="1" sz="2300">
              <a:solidFill>
                <a:schemeClr val="accent4"/>
              </a:solidFill>
              <a:latin typeface="Calibri"/>
              <a:ea typeface="Calibri"/>
              <a:cs typeface="Calibri"/>
              <a:sym typeface="Calibri"/>
            </a:endParaRPr>
          </a:p>
          <a:p>
            <a:pPr indent="0" lvl="0" marL="457200" rtl="0" algn="l">
              <a:spcBef>
                <a:spcPts val="1600"/>
              </a:spcBef>
              <a:spcAft>
                <a:spcPts val="0"/>
              </a:spcAft>
              <a:buNone/>
            </a:pPr>
            <a:r>
              <a:rPr lang="en"/>
              <a:t>The Safeway </a:t>
            </a:r>
            <a:r>
              <a:rPr lang="en"/>
              <a:t>App does not have a live shelf inventory tracking system. </a:t>
            </a:r>
            <a:endParaRPr/>
          </a:p>
          <a:p>
            <a:pPr indent="0" lvl="0" marL="457200" rtl="0" algn="l">
              <a:spcBef>
                <a:spcPts val="1600"/>
              </a:spcBef>
              <a:spcAft>
                <a:spcPts val="0"/>
              </a:spcAft>
              <a:buNone/>
            </a:pPr>
            <a:r>
              <a:rPr lang="en"/>
              <a:t>Boo !!! You are wasting a lot of time by going to the store and you start hating Safeway.</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Basic Supply chain management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85" name="Google Shape;85;p15"/>
          <p:cNvSpPr txBox="1"/>
          <p:nvPr>
            <p:ph idx="2" type="body"/>
          </p:nvPr>
        </p:nvSpPr>
        <p:spPr>
          <a:xfrm>
            <a:off x="4823500" y="508125"/>
            <a:ext cx="3999900" cy="4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Calibri"/>
                <a:ea typeface="Calibri"/>
                <a:cs typeface="Calibri"/>
                <a:sym typeface="Calibri"/>
              </a:rPr>
              <a:t>To - Be</a:t>
            </a:r>
            <a:r>
              <a:rPr b="1" lang="en" sz="2300">
                <a:solidFill>
                  <a:schemeClr val="accent4"/>
                </a:solidFill>
                <a:latin typeface="Calibri"/>
                <a:ea typeface="Calibri"/>
                <a:cs typeface="Calibri"/>
                <a:sym typeface="Calibri"/>
              </a:rPr>
              <a:t> : (Safeway 2.0)</a:t>
            </a:r>
            <a:endParaRPr b="1" sz="2300">
              <a:solidFill>
                <a:schemeClr val="accent4"/>
              </a:solidFill>
              <a:latin typeface="Calibri"/>
              <a:ea typeface="Calibri"/>
              <a:cs typeface="Calibri"/>
              <a:sym typeface="Calibri"/>
            </a:endParaRPr>
          </a:p>
          <a:p>
            <a:pPr indent="0" lvl="0" marL="0" rtl="0" algn="l">
              <a:spcBef>
                <a:spcPts val="1600"/>
              </a:spcBef>
              <a:spcAft>
                <a:spcPts val="0"/>
              </a:spcAft>
              <a:buNone/>
            </a:pPr>
            <a:r>
              <a:rPr lang="en"/>
              <a:t>App displays the live inventory count of a product with the help of LDR Sensors</a:t>
            </a:r>
            <a:endParaRPr/>
          </a:p>
          <a:p>
            <a:pPr indent="0" lvl="0" marL="0" rtl="0" algn="l">
              <a:spcBef>
                <a:spcPts val="1600"/>
              </a:spcBef>
              <a:spcAft>
                <a:spcPts val="0"/>
              </a:spcAft>
              <a:buNone/>
            </a:pPr>
            <a:r>
              <a:rPr lang="en"/>
              <a:t>Yey !!!!!  You will start loving Safeway.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Supply chain management 2.0 through blockchain.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in the Loop (app)</a:t>
            </a:r>
            <a:endParaRPr/>
          </a:p>
        </p:txBody>
      </p:sp>
      <p:sp>
        <p:nvSpPr>
          <p:cNvPr id="284" name="Google Shape;284;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humans apply</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Vendor Options</a:t>
            </a:r>
            <a:endParaRPr/>
          </a:p>
        </p:txBody>
      </p:sp>
      <p:sp>
        <p:nvSpPr>
          <p:cNvPr id="290" name="Google Shape;290;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Connecting to ERP? Yes</a:t>
            </a:r>
            <a:endParaRPr/>
          </a:p>
          <a:p>
            <a:pPr indent="-342900" lvl="0" marL="457200" rtl="0" algn="l">
              <a:spcBef>
                <a:spcPts val="0"/>
              </a:spcBef>
              <a:spcAft>
                <a:spcPts val="0"/>
              </a:spcAft>
              <a:buSzPts val="1800"/>
              <a:buChar char="●"/>
            </a:pPr>
            <a:r>
              <a:rPr lang="en"/>
              <a:t>Tapping into existing blockchain? (Walmart, Ethereum, etc) Maybe</a:t>
            </a:r>
            <a:endParaRPr/>
          </a:p>
          <a:p>
            <a:pPr indent="-342900" lvl="0" marL="457200" rtl="0" algn="l">
              <a:spcBef>
                <a:spcPts val="0"/>
              </a:spcBef>
              <a:spcAft>
                <a:spcPts val="0"/>
              </a:spcAft>
              <a:buSzPts val="1800"/>
              <a:buChar char="●"/>
            </a:pPr>
            <a:r>
              <a:rPr lang="en"/>
              <a:t>ML Company for development of AI? Look into it</a:t>
            </a:r>
            <a:endParaRPr/>
          </a:p>
        </p:txBody>
      </p:sp>
      <p:sp>
        <p:nvSpPr>
          <p:cNvPr id="291" name="Google Shape;291;p43"/>
          <p:cNvSpPr txBox="1"/>
          <p:nvPr/>
        </p:nvSpPr>
        <p:spPr>
          <a:xfrm>
            <a:off x="1678775" y="29110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Add a Matrix ( comparing options of vendors)</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297" name="Google Shape;297;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be exhaustive on the roadmap. Make one.</a:t>
            </a:r>
            <a:endParaRPr/>
          </a:p>
          <a:p>
            <a:pPr indent="0" lvl="0" marL="0" rtl="0" algn="l">
              <a:spcBef>
                <a:spcPts val="1600"/>
              </a:spcBef>
              <a:spcAft>
                <a:spcPts val="1600"/>
              </a:spcAft>
              <a:buNone/>
            </a:pPr>
            <a:r>
              <a:rPr lang="en"/>
              <a:t>Data design/data modeling.</a:t>
            </a:r>
            <a:br>
              <a:rPr lang="en"/>
            </a:br>
            <a:r>
              <a:rPr lang="en"/>
              <a:t>Simpler than this:</a:t>
            </a:r>
            <a:endParaRPr/>
          </a:p>
        </p:txBody>
      </p:sp>
      <p:pic>
        <p:nvPicPr>
          <p:cNvPr id="298" name="Google Shape;298;p44"/>
          <p:cNvPicPr preferRelativeResize="0"/>
          <p:nvPr/>
        </p:nvPicPr>
        <p:blipFill>
          <a:blip r:embed="rId3">
            <a:alphaModFix/>
          </a:blip>
          <a:stretch>
            <a:fillRect/>
          </a:stretch>
        </p:blipFill>
        <p:spPr>
          <a:xfrm>
            <a:off x="3509325" y="1708700"/>
            <a:ext cx="4923672" cy="33476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2607475" y="0"/>
            <a:ext cx="6536523" cy="5032598"/>
          </a:xfrm>
          <a:prstGeom prst="rect">
            <a:avLst/>
          </a:prstGeom>
          <a:noFill/>
          <a:ln>
            <a:noFill/>
          </a:ln>
        </p:spPr>
      </p:pic>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Gap Analysis</a:t>
            </a:r>
            <a:endParaRPr/>
          </a:p>
        </p:txBody>
      </p:sp>
      <p:sp>
        <p:nvSpPr>
          <p:cNvPr id="92" name="Google Shape;92;p16"/>
          <p:cNvSpPr txBox="1"/>
          <p:nvPr/>
        </p:nvSpPr>
        <p:spPr>
          <a:xfrm>
            <a:off x="4847750" y="1651925"/>
            <a:ext cx="1955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Mobile </a:t>
            </a:r>
            <a:r>
              <a:rPr b="1" lang="en" sz="2400">
                <a:solidFill>
                  <a:schemeClr val="accent4"/>
                </a:solidFill>
                <a:latin typeface="Open Sans"/>
                <a:ea typeface="Open Sans"/>
                <a:cs typeface="Open Sans"/>
                <a:sym typeface="Open Sans"/>
              </a:rPr>
              <a:t>[L2]</a:t>
            </a:r>
            <a:endParaRPr b="1" sz="2400">
              <a:solidFill>
                <a:schemeClr val="accent4"/>
              </a:solidFill>
              <a:latin typeface="Open Sans"/>
              <a:ea typeface="Open Sans"/>
              <a:cs typeface="Open Sans"/>
              <a:sym typeface="Open Sans"/>
            </a:endParaRPr>
          </a:p>
        </p:txBody>
      </p:sp>
      <p:sp>
        <p:nvSpPr>
          <p:cNvPr id="93" name="Google Shape;93;p16"/>
          <p:cNvSpPr txBox="1"/>
          <p:nvPr/>
        </p:nvSpPr>
        <p:spPr>
          <a:xfrm>
            <a:off x="7064100" y="652325"/>
            <a:ext cx="1768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ERP </a:t>
            </a:r>
            <a:r>
              <a:rPr b="1" lang="en" sz="2400">
                <a:solidFill>
                  <a:srgbClr val="6AA84F"/>
                </a:solidFill>
                <a:latin typeface="Open Sans"/>
                <a:ea typeface="Open Sans"/>
                <a:cs typeface="Open Sans"/>
                <a:sym typeface="Open Sans"/>
              </a:rPr>
              <a:t>[L3]</a:t>
            </a:r>
            <a:r>
              <a:rPr b="1" lang="en" sz="2400">
                <a:solidFill>
                  <a:schemeClr val="accent1"/>
                </a:solidFill>
                <a:latin typeface="Open Sans"/>
                <a:ea typeface="Open Sans"/>
                <a:cs typeface="Open Sans"/>
                <a:sym typeface="Open Sans"/>
              </a:rPr>
              <a:t> </a:t>
            </a:r>
            <a:endParaRPr b="1" sz="2400">
              <a:solidFill>
                <a:schemeClr val="accent1"/>
              </a:solidFill>
              <a:latin typeface="Open Sans"/>
              <a:ea typeface="Open Sans"/>
              <a:cs typeface="Open Sans"/>
              <a:sym typeface="Open Sans"/>
            </a:endParaRPr>
          </a:p>
        </p:txBody>
      </p:sp>
      <p:sp>
        <p:nvSpPr>
          <p:cNvPr id="94" name="Google Shape;94;p16"/>
          <p:cNvSpPr txBox="1"/>
          <p:nvPr/>
        </p:nvSpPr>
        <p:spPr>
          <a:xfrm>
            <a:off x="3687900" y="4111925"/>
            <a:ext cx="1768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AI/ML </a:t>
            </a:r>
            <a:r>
              <a:rPr b="1" lang="en" sz="2400">
                <a:solidFill>
                  <a:srgbClr val="FF0000"/>
                </a:solidFill>
                <a:latin typeface="Open Sans"/>
                <a:ea typeface="Open Sans"/>
                <a:cs typeface="Open Sans"/>
                <a:sym typeface="Open Sans"/>
              </a:rPr>
              <a:t>[L1]</a:t>
            </a:r>
            <a:endParaRPr b="1" sz="2400">
              <a:solidFill>
                <a:srgbClr val="FF0000"/>
              </a:solidFill>
              <a:latin typeface="Open Sans"/>
              <a:ea typeface="Open Sans"/>
              <a:cs typeface="Open Sans"/>
              <a:sym typeface="Open Sans"/>
            </a:endParaRPr>
          </a:p>
        </p:txBody>
      </p:sp>
      <p:cxnSp>
        <p:nvCxnSpPr>
          <p:cNvPr id="95" name="Google Shape;95;p16"/>
          <p:cNvCxnSpPr/>
          <p:nvPr/>
        </p:nvCxnSpPr>
        <p:spPr>
          <a:xfrm flipH="1" rot="10800000">
            <a:off x="6186225" y="1214375"/>
            <a:ext cx="1359300" cy="1332300"/>
          </a:xfrm>
          <a:prstGeom prst="straightConnector1">
            <a:avLst/>
          </a:prstGeom>
          <a:noFill/>
          <a:ln cap="flat" cmpd="sng" w="38100">
            <a:solidFill>
              <a:schemeClr val="dk1"/>
            </a:solidFill>
            <a:prstDash val="solid"/>
            <a:round/>
            <a:headEnd len="med" w="med" type="diamond"/>
            <a:tailEnd len="med" w="med" type="triangle"/>
          </a:ln>
        </p:spPr>
      </p:cxnSp>
      <p:cxnSp>
        <p:nvCxnSpPr>
          <p:cNvPr id="96" name="Google Shape;96;p16"/>
          <p:cNvCxnSpPr/>
          <p:nvPr/>
        </p:nvCxnSpPr>
        <p:spPr>
          <a:xfrm flipH="1" rot="10800000">
            <a:off x="5544550" y="1453850"/>
            <a:ext cx="2747100" cy="2717100"/>
          </a:xfrm>
          <a:prstGeom prst="straightConnector1">
            <a:avLst/>
          </a:prstGeom>
          <a:noFill/>
          <a:ln cap="flat" cmpd="sng" w="38100">
            <a:solidFill>
              <a:schemeClr val="dk1"/>
            </a:solidFill>
            <a:prstDash val="solid"/>
            <a:round/>
            <a:headEnd len="med" w="med" type="diamond"/>
            <a:tailEnd len="med" w="med" type="triangle"/>
          </a:ln>
        </p:spPr>
      </p:cxnSp>
      <p:sp>
        <p:nvSpPr>
          <p:cNvPr id="97" name="Google Shape;97;p16"/>
          <p:cNvSpPr txBox="1"/>
          <p:nvPr/>
        </p:nvSpPr>
        <p:spPr>
          <a:xfrm>
            <a:off x="311700" y="1214400"/>
            <a:ext cx="2420700" cy="3527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700">
                <a:solidFill>
                  <a:schemeClr val="dk2"/>
                </a:solidFill>
                <a:latin typeface="Calibri"/>
                <a:ea typeface="Calibri"/>
                <a:cs typeface="Calibri"/>
                <a:sym typeface="Calibri"/>
              </a:rPr>
              <a:t>C</a:t>
            </a:r>
            <a:r>
              <a:rPr b="1" lang="en" sz="1700">
                <a:solidFill>
                  <a:schemeClr val="dk2"/>
                </a:solidFill>
                <a:latin typeface="Calibri"/>
                <a:ea typeface="Calibri"/>
                <a:cs typeface="Calibri"/>
                <a:sym typeface="Calibri"/>
              </a:rPr>
              <a:t>urrent</a:t>
            </a:r>
            <a:r>
              <a:rPr b="1" lang="en" sz="1700">
                <a:solidFill>
                  <a:schemeClr val="dk2"/>
                </a:solidFill>
                <a:latin typeface="Calibri"/>
                <a:ea typeface="Calibri"/>
                <a:cs typeface="Calibri"/>
                <a:sym typeface="Calibri"/>
              </a:rPr>
              <a:t>:</a:t>
            </a:r>
            <a:endParaRPr b="1" sz="1700">
              <a:solidFill>
                <a:schemeClr val="dk2"/>
              </a:solidFill>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Mature IBM ERP</a:t>
            </a:r>
            <a:endParaRPr sz="1700">
              <a:solidFill>
                <a:schemeClr val="dk2"/>
              </a:solidFill>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Average App</a:t>
            </a:r>
            <a:endParaRPr sz="1700">
              <a:solidFill>
                <a:schemeClr val="dk2"/>
              </a:solidFill>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Ad-Hoc AI/ML</a:t>
            </a:r>
            <a:endParaRPr sz="1700">
              <a:solidFill>
                <a:schemeClr val="dk2"/>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700">
              <a:solidFill>
                <a:schemeClr val="dk2"/>
              </a:solidFill>
              <a:latin typeface="Calibri"/>
              <a:ea typeface="Calibri"/>
              <a:cs typeface="Calibri"/>
              <a:sym typeface="Calibri"/>
            </a:endParaRPr>
          </a:p>
          <a:p>
            <a:pPr indent="0" lvl="0" marL="0" rtl="0" algn="l">
              <a:lnSpc>
                <a:spcPct val="200000"/>
              </a:lnSpc>
              <a:spcBef>
                <a:spcPts val="0"/>
              </a:spcBef>
              <a:spcAft>
                <a:spcPts val="0"/>
              </a:spcAft>
              <a:buNone/>
            </a:pPr>
            <a:r>
              <a:rPr b="1" lang="en" sz="1700">
                <a:solidFill>
                  <a:schemeClr val="dk2"/>
                </a:solidFill>
                <a:latin typeface="Calibri"/>
                <a:ea typeface="Calibri"/>
                <a:cs typeface="Calibri"/>
                <a:sym typeface="Calibri"/>
              </a:rPr>
              <a:t>Future:</a:t>
            </a:r>
            <a:endParaRPr b="1" sz="1700">
              <a:solidFill>
                <a:schemeClr val="dk2"/>
              </a:solidFill>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Superior App</a:t>
            </a:r>
            <a:endParaRPr sz="1700">
              <a:solidFill>
                <a:schemeClr val="dk2"/>
              </a:solidFill>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Strong AI/ML</a:t>
            </a:r>
            <a:endParaRPr sz="1700">
              <a:solidFill>
                <a:schemeClr val="dk2"/>
              </a:solidFill>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 sz="1700">
                <a:solidFill>
                  <a:schemeClr val="dk2"/>
                </a:solidFill>
                <a:latin typeface="Calibri"/>
                <a:ea typeface="Calibri"/>
                <a:cs typeface="Calibri"/>
                <a:sym typeface="Calibri"/>
              </a:rPr>
              <a:t>Block Chain</a:t>
            </a:r>
            <a:endParaRPr sz="1500">
              <a:latin typeface="Calibri"/>
              <a:ea typeface="Calibri"/>
              <a:cs typeface="Calibri"/>
              <a:sym typeface="Calibri"/>
            </a:endParaRPr>
          </a:p>
        </p:txBody>
      </p:sp>
      <p:sp>
        <p:nvSpPr>
          <p:cNvPr id="98" name="Google Shape;98;p16"/>
          <p:cNvSpPr txBox="1"/>
          <p:nvPr/>
        </p:nvSpPr>
        <p:spPr>
          <a:xfrm rot="-2700873">
            <a:off x="6163812" y="1784181"/>
            <a:ext cx="1671176" cy="4876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Transformation</a:t>
            </a:r>
            <a:endParaRPr sz="1600">
              <a:latin typeface="Open Sans"/>
              <a:ea typeface="Open Sans"/>
              <a:cs typeface="Open Sans"/>
              <a:sym typeface="Open Sans"/>
            </a:endParaRPr>
          </a:p>
        </p:txBody>
      </p:sp>
      <p:sp>
        <p:nvSpPr>
          <p:cNvPr id="99" name="Google Shape;99;p16"/>
          <p:cNvSpPr txBox="1"/>
          <p:nvPr/>
        </p:nvSpPr>
        <p:spPr>
          <a:xfrm rot="-2700873">
            <a:off x="6213962" y="2734106"/>
            <a:ext cx="1671176" cy="4876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Transformation</a:t>
            </a:r>
            <a:endParaRPr sz="1600">
              <a:latin typeface="Open Sans"/>
              <a:ea typeface="Open Sans"/>
              <a:cs typeface="Open Sans"/>
              <a:sym typeface="Open Sans"/>
            </a:endParaRPr>
          </a:p>
        </p:txBody>
      </p:sp>
      <p:sp>
        <p:nvSpPr>
          <p:cNvPr id="100" name="Google Shape;100;p16"/>
          <p:cNvSpPr txBox="1"/>
          <p:nvPr/>
        </p:nvSpPr>
        <p:spPr>
          <a:xfrm>
            <a:off x="5354050" y="4111925"/>
            <a:ext cx="631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Now</a:t>
            </a:r>
            <a:endParaRPr>
              <a:latin typeface="Open Sans"/>
              <a:ea typeface="Open Sans"/>
              <a:cs typeface="Open Sans"/>
              <a:sym typeface="Open Sans"/>
            </a:endParaRPr>
          </a:p>
        </p:txBody>
      </p:sp>
      <p:sp>
        <p:nvSpPr>
          <p:cNvPr id="101" name="Google Shape;101;p16"/>
          <p:cNvSpPr txBox="1"/>
          <p:nvPr/>
        </p:nvSpPr>
        <p:spPr>
          <a:xfrm>
            <a:off x="7712675" y="1102850"/>
            <a:ext cx="631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
        <p:nvSpPr>
          <p:cNvPr id="102" name="Google Shape;102;p16"/>
          <p:cNvSpPr txBox="1"/>
          <p:nvPr/>
        </p:nvSpPr>
        <p:spPr>
          <a:xfrm>
            <a:off x="5845775" y="2456675"/>
            <a:ext cx="631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Now</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Strategy:</a:t>
            </a:r>
            <a:endParaRPr/>
          </a:p>
        </p:txBody>
      </p:sp>
      <p:sp>
        <p:nvSpPr>
          <p:cNvPr id="108" name="Google Shape;108;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600"/>
              </a:spcAft>
              <a:buNone/>
            </a:pPr>
            <a:r>
              <a:rPr lang="en">
                <a:latin typeface="Calibri"/>
                <a:ea typeface="Calibri"/>
                <a:cs typeface="Calibri"/>
                <a:sym typeface="Calibri"/>
              </a:rPr>
              <a:t>Albertson’s business strategy is focussed on both the customers as well as the operations. According to its CEO Vivek Sankaran, the “four engines of its growth” are it’s stores, e-commerce, customer loyalty and private label. The first growth driver is their stores, a core of their business. It tries to enhance the everyday store operations with a strong focus on the customer experience along with the improvements in productivity. Their main goal is to provide their customers with a variety of the items they want, in stock and easy to find, with a seamless checkout experience.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2625325" y="0"/>
            <a:ext cx="6518674" cy="5018900"/>
          </a:xfrm>
          <a:prstGeom prst="rect">
            <a:avLst/>
          </a:prstGeom>
          <a:noFill/>
          <a:ln>
            <a:noFill/>
          </a:ln>
        </p:spPr>
      </p:pic>
      <p:sp>
        <p:nvSpPr>
          <p:cNvPr id="114" name="Google Shape;114;p18"/>
          <p:cNvSpPr txBox="1"/>
          <p:nvPr>
            <p:ph type="title"/>
          </p:nvPr>
        </p:nvSpPr>
        <p:spPr>
          <a:xfrm>
            <a:off x="0" y="445025"/>
            <a:ext cx="3616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Pillars</a:t>
            </a:r>
            <a:r>
              <a:rPr lang="en"/>
              <a:t> of Strategy</a:t>
            </a:r>
            <a:endParaRPr/>
          </a:p>
        </p:txBody>
      </p:sp>
      <p:sp>
        <p:nvSpPr>
          <p:cNvPr id="115" name="Google Shape;115;p18"/>
          <p:cNvSpPr txBox="1"/>
          <p:nvPr/>
        </p:nvSpPr>
        <p:spPr>
          <a:xfrm>
            <a:off x="7313350" y="3718463"/>
            <a:ext cx="1768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Walmart</a:t>
            </a:r>
            <a:endParaRPr b="1" sz="2400">
              <a:solidFill>
                <a:srgbClr val="FF0000"/>
              </a:solidFill>
              <a:latin typeface="Open Sans"/>
              <a:ea typeface="Open Sans"/>
              <a:cs typeface="Open Sans"/>
              <a:sym typeface="Open Sans"/>
            </a:endParaRPr>
          </a:p>
        </p:txBody>
      </p:sp>
      <p:cxnSp>
        <p:nvCxnSpPr>
          <p:cNvPr id="116" name="Google Shape;116;p18"/>
          <p:cNvCxnSpPr/>
          <p:nvPr/>
        </p:nvCxnSpPr>
        <p:spPr>
          <a:xfrm flipH="1" rot="10800000">
            <a:off x="6599050" y="1580450"/>
            <a:ext cx="1455600" cy="1348500"/>
          </a:xfrm>
          <a:prstGeom prst="straightConnector1">
            <a:avLst/>
          </a:prstGeom>
          <a:noFill/>
          <a:ln cap="flat" cmpd="sng" w="38100">
            <a:solidFill>
              <a:schemeClr val="dk1"/>
            </a:solidFill>
            <a:prstDash val="solid"/>
            <a:round/>
            <a:headEnd len="med" w="med" type="diamond"/>
            <a:tailEnd len="med" w="med" type="triangle"/>
          </a:ln>
        </p:spPr>
      </p:cxnSp>
      <p:sp>
        <p:nvSpPr>
          <p:cNvPr id="117" name="Google Shape;117;p18"/>
          <p:cNvSpPr txBox="1"/>
          <p:nvPr/>
        </p:nvSpPr>
        <p:spPr>
          <a:xfrm>
            <a:off x="69475" y="1152425"/>
            <a:ext cx="2732100" cy="36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Calibri"/>
                <a:ea typeface="Calibri"/>
                <a:cs typeface="Calibri"/>
                <a:sym typeface="Calibri"/>
              </a:rPr>
              <a:t>Our digital transformation will not only decrease costs, it will impact the competitive advantages from a value delivery to the customer. Which will be our first and foremost impact.</a:t>
            </a:r>
            <a:endParaRPr sz="1700">
              <a:solidFill>
                <a:schemeClr val="dk2"/>
              </a:solidFill>
              <a:latin typeface="Calibri"/>
              <a:ea typeface="Calibri"/>
              <a:cs typeface="Calibri"/>
              <a:sym typeface="Calibri"/>
            </a:endParaRPr>
          </a:p>
          <a:p>
            <a:pPr indent="0" lvl="0" marL="0" rtl="0" algn="just">
              <a:lnSpc>
                <a:spcPct val="115000"/>
              </a:lnSpc>
              <a:spcBef>
                <a:spcPts val="0"/>
              </a:spcBef>
              <a:spcAft>
                <a:spcPts val="0"/>
              </a:spcAft>
              <a:buNone/>
            </a:pPr>
            <a:r>
              <a:t/>
            </a:r>
            <a:endParaRPr sz="1700">
              <a:solidFill>
                <a:schemeClr val="dk2"/>
              </a:solidFill>
              <a:latin typeface="Calibri"/>
              <a:ea typeface="Calibri"/>
              <a:cs typeface="Calibri"/>
              <a:sym typeface="Calibri"/>
            </a:endParaRPr>
          </a:p>
          <a:p>
            <a:pPr indent="0" lvl="0" marL="0" rtl="0" algn="just">
              <a:lnSpc>
                <a:spcPct val="115000"/>
              </a:lnSpc>
              <a:spcBef>
                <a:spcPts val="0"/>
              </a:spcBef>
              <a:spcAft>
                <a:spcPts val="0"/>
              </a:spcAft>
              <a:buNone/>
            </a:pPr>
            <a:r>
              <a:rPr lang="en" sz="1700">
                <a:solidFill>
                  <a:schemeClr val="dk2"/>
                </a:solidFill>
                <a:latin typeface="Calibri"/>
                <a:ea typeface="Calibri"/>
                <a:cs typeface="Calibri"/>
                <a:sym typeface="Calibri"/>
              </a:rPr>
              <a:t>This competitive advantage will derive from the unique app features and more efficient shelf replenishing.</a:t>
            </a:r>
            <a:endParaRPr sz="1700">
              <a:solidFill>
                <a:schemeClr val="dk2"/>
              </a:solidFill>
              <a:latin typeface="Calibri"/>
              <a:ea typeface="Calibri"/>
              <a:cs typeface="Calibri"/>
              <a:sym typeface="Calibri"/>
            </a:endParaRPr>
          </a:p>
        </p:txBody>
      </p:sp>
      <p:sp>
        <p:nvSpPr>
          <p:cNvPr id="118" name="Google Shape;118;p18"/>
          <p:cNvSpPr txBox="1"/>
          <p:nvPr/>
        </p:nvSpPr>
        <p:spPr>
          <a:xfrm rot="-2700873">
            <a:off x="6693987" y="2100106"/>
            <a:ext cx="1671176" cy="4876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Transformation</a:t>
            </a:r>
            <a:endParaRPr sz="1600">
              <a:latin typeface="Open Sans"/>
              <a:ea typeface="Open Sans"/>
              <a:cs typeface="Open Sans"/>
              <a:sym typeface="Open Sans"/>
            </a:endParaRPr>
          </a:p>
        </p:txBody>
      </p:sp>
      <p:sp>
        <p:nvSpPr>
          <p:cNvPr id="119" name="Google Shape;119;p18"/>
          <p:cNvSpPr txBox="1"/>
          <p:nvPr/>
        </p:nvSpPr>
        <p:spPr>
          <a:xfrm>
            <a:off x="6134725" y="2522450"/>
            <a:ext cx="631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Now</a:t>
            </a:r>
            <a:endParaRPr>
              <a:latin typeface="Open Sans"/>
              <a:ea typeface="Open Sans"/>
              <a:cs typeface="Open Sans"/>
              <a:sym typeface="Open Sans"/>
            </a:endParaRPr>
          </a:p>
        </p:txBody>
      </p:sp>
      <p:sp>
        <p:nvSpPr>
          <p:cNvPr id="120" name="Google Shape;120;p18"/>
          <p:cNvSpPr txBox="1"/>
          <p:nvPr/>
        </p:nvSpPr>
        <p:spPr>
          <a:xfrm>
            <a:off x="8113375" y="1152425"/>
            <a:ext cx="631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
        <p:nvSpPr>
          <p:cNvPr id="121" name="Google Shape;121;p18"/>
          <p:cNvSpPr txBox="1"/>
          <p:nvPr/>
        </p:nvSpPr>
        <p:spPr>
          <a:xfrm>
            <a:off x="4027825" y="714300"/>
            <a:ext cx="2106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Wholefoods</a:t>
            </a:r>
            <a:endParaRPr b="1" sz="2400">
              <a:solidFill>
                <a:srgbClr val="FF0000"/>
              </a:solidFill>
              <a:latin typeface="Open Sans"/>
              <a:ea typeface="Open Sans"/>
              <a:cs typeface="Open Sans"/>
              <a:sym typeface="Open Sans"/>
            </a:endParaRPr>
          </a:p>
        </p:txBody>
      </p:sp>
      <p:sp>
        <p:nvSpPr>
          <p:cNvPr id="122" name="Google Shape;122;p18"/>
          <p:cNvSpPr txBox="1"/>
          <p:nvPr/>
        </p:nvSpPr>
        <p:spPr>
          <a:xfrm>
            <a:off x="5580675" y="2790388"/>
            <a:ext cx="2106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Safeway</a:t>
            </a:r>
            <a:endParaRPr b="1" sz="2400">
              <a:solidFill>
                <a:srgbClr val="FF0000"/>
              </a:solidFill>
              <a:latin typeface="Open Sans"/>
              <a:ea typeface="Open Sans"/>
              <a:cs typeface="Open Sans"/>
              <a:sym typeface="Open Sans"/>
            </a:endParaRPr>
          </a:p>
        </p:txBody>
      </p:sp>
      <p:sp>
        <p:nvSpPr>
          <p:cNvPr id="123" name="Google Shape;123;p18"/>
          <p:cNvSpPr txBox="1"/>
          <p:nvPr/>
        </p:nvSpPr>
        <p:spPr>
          <a:xfrm>
            <a:off x="5290813" y="4670225"/>
            <a:ext cx="11877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Operational</a:t>
            </a:r>
            <a:endParaRPr>
              <a:latin typeface="Open Sans"/>
              <a:ea typeface="Open Sans"/>
              <a:cs typeface="Open Sans"/>
              <a:sym typeface="Open Sans"/>
            </a:endParaRPr>
          </a:p>
        </p:txBody>
      </p:sp>
      <p:sp>
        <p:nvSpPr>
          <p:cNvPr id="124" name="Google Shape;124;p18"/>
          <p:cNvSpPr txBox="1"/>
          <p:nvPr/>
        </p:nvSpPr>
        <p:spPr>
          <a:xfrm rot="-5400000">
            <a:off x="2375250" y="2357650"/>
            <a:ext cx="10179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Customer</a:t>
            </a:r>
            <a:endParaRPr>
              <a:latin typeface="Open Sans"/>
              <a:ea typeface="Open Sans"/>
              <a:cs typeface="Open Sans"/>
              <a:sym typeface="Open Sans"/>
            </a:endParaRPr>
          </a:p>
        </p:txBody>
      </p:sp>
      <p:sp>
        <p:nvSpPr>
          <p:cNvPr id="125" name="Google Shape;125;p18"/>
          <p:cNvSpPr txBox="1"/>
          <p:nvPr/>
        </p:nvSpPr>
        <p:spPr>
          <a:xfrm>
            <a:off x="2438325" y="214325"/>
            <a:ext cx="13752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(High Margin)</a:t>
            </a:r>
            <a:endParaRPr>
              <a:latin typeface="Open Sans"/>
              <a:ea typeface="Open Sans"/>
              <a:cs typeface="Open Sans"/>
              <a:sym typeface="Open Sans"/>
            </a:endParaRPr>
          </a:p>
        </p:txBody>
      </p:sp>
      <p:sp>
        <p:nvSpPr>
          <p:cNvPr id="126" name="Google Shape;126;p18"/>
          <p:cNvSpPr txBox="1"/>
          <p:nvPr/>
        </p:nvSpPr>
        <p:spPr>
          <a:xfrm>
            <a:off x="7903875" y="4646525"/>
            <a:ext cx="13752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(High Volume)</a:t>
            </a:r>
            <a:endParaRPr>
              <a:latin typeface="Open Sans"/>
              <a:ea typeface="Open Sans"/>
              <a:cs typeface="Open Sans"/>
              <a:sym typeface="Open Sans"/>
            </a:endParaRPr>
          </a:p>
        </p:txBody>
      </p:sp>
      <p:sp>
        <p:nvSpPr>
          <p:cNvPr id="127" name="Google Shape;127;p18"/>
          <p:cNvSpPr txBox="1"/>
          <p:nvPr/>
        </p:nvSpPr>
        <p:spPr>
          <a:xfrm>
            <a:off x="2196600" y="4646525"/>
            <a:ext cx="15261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(Uncompetitive)</a:t>
            </a:r>
            <a:endParaRPr>
              <a:latin typeface="Open Sans"/>
              <a:ea typeface="Open Sans"/>
              <a:cs typeface="Open Sans"/>
              <a:sym typeface="Open Sans"/>
            </a:endParaRPr>
          </a:p>
        </p:txBody>
      </p:sp>
      <p:sp>
        <p:nvSpPr>
          <p:cNvPr id="128" name="Google Shape;128;p18"/>
          <p:cNvSpPr txBox="1"/>
          <p:nvPr/>
        </p:nvSpPr>
        <p:spPr>
          <a:xfrm>
            <a:off x="7858125" y="445025"/>
            <a:ext cx="10983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(Profitable)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should drive the automation strategy?</a:t>
            </a:r>
            <a:endParaRPr/>
          </a:p>
        </p:txBody>
      </p:sp>
      <p:sp>
        <p:nvSpPr>
          <p:cNvPr id="134" name="Google Shape;134;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Calibri"/>
                <a:ea typeface="Calibri"/>
                <a:cs typeface="Calibri"/>
                <a:sym typeface="Calibri"/>
              </a:rPr>
              <a:t>The CIO’s Office would drive the automation strategy. And the project would be carried out by the strategy and innovation team. </a:t>
            </a:r>
            <a:endParaRPr/>
          </a:p>
        </p:txBody>
      </p:sp>
      <p:pic>
        <p:nvPicPr>
          <p:cNvPr id="135" name="Google Shape;135;p19"/>
          <p:cNvPicPr preferRelativeResize="0"/>
          <p:nvPr/>
        </p:nvPicPr>
        <p:blipFill>
          <a:blip r:embed="rId3">
            <a:alphaModFix/>
          </a:blip>
          <a:stretch>
            <a:fillRect/>
          </a:stretch>
        </p:blipFill>
        <p:spPr>
          <a:xfrm>
            <a:off x="249125" y="2469598"/>
            <a:ext cx="2143125" cy="1831100"/>
          </a:xfrm>
          <a:prstGeom prst="rect">
            <a:avLst/>
          </a:prstGeom>
          <a:noFill/>
          <a:ln>
            <a:noFill/>
          </a:ln>
        </p:spPr>
      </p:pic>
      <p:pic>
        <p:nvPicPr>
          <p:cNvPr id="136" name="Google Shape;136;p19"/>
          <p:cNvPicPr preferRelativeResize="0"/>
          <p:nvPr/>
        </p:nvPicPr>
        <p:blipFill>
          <a:blip r:embed="rId4">
            <a:alphaModFix/>
          </a:blip>
          <a:stretch>
            <a:fillRect/>
          </a:stretch>
        </p:blipFill>
        <p:spPr>
          <a:xfrm>
            <a:off x="3189175" y="2380775"/>
            <a:ext cx="1927700" cy="2114050"/>
          </a:xfrm>
          <a:prstGeom prst="rect">
            <a:avLst/>
          </a:prstGeom>
          <a:noFill/>
          <a:ln>
            <a:noFill/>
          </a:ln>
        </p:spPr>
      </p:pic>
      <p:pic>
        <p:nvPicPr>
          <p:cNvPr id="137" name="Google Shape;137;p19"/>
          <p:cNvPicPr preferRelativeResize="0"/>
          <p:nvPr/>
        </p:nvPicPr>
        <p:blipFill>
          <a:blip r:embed="rId5">
            <a:alphaModFix/>
          </a:blip>
          <a:stretch>
            <a:fillRect/>
          </a:stretch>
        </p:blipFill>
        <p:spPr>
          <a:xfrm>
            <a:off x="5927163" y="2729063"/>
            <a:ext cx="2905125" cy="1571625"/>
          </a:xfrm>
          <a:prstGeom prst="rect">
            <a:avLst/>
          </a:prstGeom>
          <a:noFill/>
          <a:ln>
            <a:noFill/>
          </a:ln>
        </p:spPr>
      </p:pic>
      <p:sp>
        <p:nvSpPr>
          <p:cNvPr id="138" name="Google Shape;138;p19"/>
          <p:cNvSpPr txBox="1"/>
          <p:nvPr/>
        </p:nvSpPr>
        <p:spPr>
          <a:xfrm>
            <a:off x="6591500" y="2380775"/>
            <a:ext cx="18210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Engineering Team</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p20"/>
          <p:cNvGraphicFramePr/>
          <p:nvPr/>
        </p:nvGraphicFramePr>
        <p:xfrm>
          <a:off x="0" y="0"/>
          <a:ext cx="3000000" cy="3000000"/>
        </p:xfrm>
        <a:graphic>
          <a:graphicData uri="http://schemas.openxmlformats.org/drawingml/2006/table">
            <a:tbl>
              <a:tblPr>
                <a:noFill/>
                <a:tableStyleId>{588B90E8-C798-4FA0-90EE-66E2CCE4DB34}</a:tableStyleId>
              </a:tblPr>
              <a:tblGrid>
                <a:gridCol w="4572000"/>
                <a:gridCol w="4572000"/>
              </a:tblGrid>
              <a:tr h="770475">
                <a:tc>
                  <a:txBody>
                    <a:bodyPr/>
                    <a:lstStyle/>
                    <a:p>
                      <a:pPr indent="0" lvl="0" marL="0" rtl="0" algn="ctr">
                        <a:spcBef>
                          <a:spcPts val="0"/>
                        </a:spcBef>
                        <a:spcAft>
                          <a:spcPts val="0"/>
                        </a:spcAft>
                        <a:buNone/>
                      </a:pPr>
                      <a:r>
                        <a:rPr b="1" lang="en" sz="2400">
                          <a:solidFill>
                            <a:schemeClr val="accent1"/>
                          </a:solidFill>
                          <a:latin typeface="Open Sans"/>
                          <a:ea typeface="Open Sans"/>
                          <a:cs typeface="Open Sans"/>
                          <a:sym typeface="Open Sans"/>
                        </a:rPr>
                        <a:t>Focus/KPI</a:t>
                      </a:r>
                      <a:endParaRPr b="1" sz="2400">
                        <a:solidFill>
                          <a:schemeClr val="accent1"/>
                        </a:solidFill>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19050">
                      <a:solidFill>
                        <a:srgbClr val="9E9E9E"/>
                      </a:solidFill>
                      <a:prstDash val="dash"/>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2400">
                          <a:solidFill>
                            <a:schemeClr val="accent1"/>
                          </a:solidFill>
                          <a:latin typeface="Open Sans"/>
                          <a:ea typeface="Open Sans"/>
                          <a:cs typeface="Open Sans"/>
                          <a:sym typeface="Open Sans"/>
                        </a:rPr>
                        <a:t>Delivery/Features</a:t>
                      </a:r>
                      <a:endParaRPr b="1" sz="2400">
                        <a:solidFill>
                          <a:schemeClr val="accent1"/>
                        </a:solidFill>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19050">
                      <a:solidFill>
                        <a:srgbClr val="9E9E9E"/>
                      </a:solidFill>
                      <a:prstDash val="dash"/>
                      <a:round/>
                      <a:headEnd len="sm" w="sm" type="none"/>
                      <a:tailEnd len="sm" w="sm" type="none"/>
                    </a:lnB>
                    <a:solidFill>
                      <a:srgbClr val="F3F3F3"/>
                    </a:solidFill>
                  </a:tcPr>
                </a:tc>
              </a:tr>
              <a:tr h="689800">
                <a:tc>
                  <a:txBody>
                    <a:bodyPr/>
                    <a:lstStyle/>
                    <a:p>
                      <a:pPr indent="0" lvl="0" marL="0" rtl="0" algn="l">
                        <a:spcBef>
                          <a:spcPts val="0"/>
                        </a:spcBef>
                        <a:spcAft>
                          <a:spcPts val="0"/>
                        </a:spcAft>
                        <a:buNone/>
                      </a:pPr>
                      <a:r>
                        <a:rPr lang="en" sz="1900">
                          <a:latin typeface="Open Sans"/>
                          <a:ea typeface="Open Sans"/>
                          <a:cs typeface="Open Sans"/>
                          <a:sym typeface="Open Sans"/>
                        </a:rPr>
                        <a:t>Reduce Out of Stock Time</a:t>
                      </a:r>
                      <a:endParaRPr sz="1900">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19050">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c>
                  <a:txBody>
                    <a:bodyPr/>
                    <a:lstStyle/>
                    <a:p>
                      <a:pPr indent="0" lvl="0" marL="0" rtl="0" algn="l">
                        <a:spcBef>
                          <a:spcPts val="0"/>
                        </a:spcBef>
                        <a:spcAft>
                          <a:spcPts val="0"/>
                        </a:spcAft>
                        <a:buNone/>
                      </a:pPr>
                      <a:r>
                        <a:rPr lang="en" sz="1900">
                          <a:latin typeface="Open Sans"/>
                          <a:ea typeface="Open Sans"/>
                          <a:cs typeface="Open Sans"/>
                          <a:sym typeface="Open Sans"/>
                        </a:rPr>
                        <a:t>Inventory Counter AI </a:t>
                      </a:r>
                      <a:endParaRPr sz="1900">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19050">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r>
              <a:tr h="1008725">
                <a:tc>
                  <a:txBody>
                    <a:bodyPr/>
                    <a:lstStyle/>
                    <a:p>
                      <a:pPr indent="0" lvl="0" marL="0" rtl="0" algn="l">
                        <a:spcBef>
                          <a:spcPts val="0"/>
                        </a:spcBef>
                        <a:spcAft>
                          <a:spcPts val="0"/>
                        </a:spcAft>
                        <a:buNone/>
                      </a:pPr>
                      <a:r>
                        <a:rPr lang="en" sz="1900">
                          <a:latin typeface="Open Sans"/>
                          <a:ea typeface="Open Sans"/>
                          <a:cs typeface="Open Sans"/>
                          <a:sym typeface="Open Sans"/>
                        </a:rPr>
                        <a:t>Live shelf inventory tracking using the app (Customer Satisfaction)</a:t>
                      </a:r>
                      <a:endParaRPr sz="1900">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c>
                  <a:txBody>
                    <a:bodyPr/>
                    <a:lstStyle/>
                    <a:p>
                      <a:pPr indent="0" lvl="0" marL="0" rtl="0" algn="l">
                        <a:spcBef>
                          <a:spcPts val="0"/>
                        </a:spcBef>
                        <a:spcAft>
                          <a:spcPts val="0"/>
                        </a:spcAft>
                        <a:buNone/>
                      </a:pPr>
                      <a:r>
                        <a:rPr lang="en" sz="1900">
                          <a:latin typeface="Open Sans"/>
                          <a:ea typeface="Open Sans"/>
                          <a:cs typeface="Open Sans"/>
                          <a:sym typeface="Open Sans"/>
                        </a:rPr>
                        <a:t>Out of Stock App Feature with LDR Sensors</a:t>
                      </a:r>
                      <a:endParaRPr sz="1900">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r>
              <a:tr h="992350">
                <a:tc>
                  <a:txBody>
                    <a:bodyPr/>
                    <a:lstStyle/>
                    <a:p>
                      <a:pPr indent="0" lvl="0" marL="0" rtl="0" algn="l">
                        <a:spcBef>
                          <a:spcPts val="0"/>
                        </a:spcBef>
                        <a:spcAft>
                          <a:spcPts val="0"/>
                        </a:spcAft>
                        <a:buNone/>
                      </a:pPr>
                      <a:r>
                        <a:rPr lang="en" sz="1900">
                          <a:latin typeface="Open Sans"/>
                          <a:ea typeface="Open Sans"/>
                          <a:cs typeface="Open Sans"/>
                          <a:sym typeface="Open Sans"/>
                        </a:rPr>
                        <a:t>Customer Loyalty </a:t>
                      </a:r>
                      <a:endParaRPr sz="1900">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c>
                  <a:txBody>
                    <a:bodyPr/>
                    <a:lstStyle/>
                    <a:p>
                      <a:pPr indent="0" lvl="0" marL="0" rtl="0" algn="l">
                        <a:spcBef>
                          <a:spcPts val="0"/>
                        </a:spcBef>
                        <a:spcAft>
                          <a:spcPts val="0"/>
                        </a:spcAft>
                        <a:buNone/>
                      </a:pPr>
                      <a:r>
                        <a:rPr lang="en" sz="1900">
                          <a:latin typeface="Open Sans"/>
                          <a:ea typeface="Open Sans"/>
                          <a:cs typeface="Open Sans"/>
                          <a:sym typeface="Open Sans"/>
                        </a:rPr>
                        <a:t>Publicly Available Source/Supplier Tracking</a:t>
                      </a:r>
                      <a:endParaRPr sz="1900">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r>
              <a:tr h="992350">
                <a:tc>
                  <a:txBody>
                    <a:bodyPr/>
                    <a:lstStyle/>
                    <a:p>
                      <a:pPr indent="0" lvl="0" marL="0" rtl="0" algn="l">
                        <a:spcBef>
                          <a:spcPts val="0"/>
                        </a:spcBef>
                        <a:spcAft>
                          <a:spcPts val="0"/>
                        </a:spcAft>
                        <a:buNone/>
                      </a:pPr>
                      <a:r>
                        <a:rPr lang="en" sz="1900">
                          <a:latin typeface="Open Sans"/>
                          <a:ea typeface="Open Sans"/>
                          <a:cs typeface="Open Sans"/>
                          <a:sym typeface="Open Sans"/>
                        </a:rPr>
                        <a:t>Improved Supply chain management</a:t>
                      </a:r>
                      <a:endParaRPr sz="1900">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c>
                  <a:txBody>
                    <a:bodyPr/>
                    <a:lstStyle/>
                    <a:p>
                      <a:pPr indent="0" lvl="0" marL="0" rtl="0" algn="l">
                        <a:spcBef>
                          <a:spcPts val="0"/>
                        </a:spcBef>
                        <a:spcAft>
                          <a:spcPts val="0"/>
                        </a:spcAft>
                        <a:buNone/>
                      </a:pPr>
                      <a:r>
                        <a:rPr lang="en" sz="1900">
                          <a:latin typeface="Open Sans"/>
                          <a:ea typeface="Open Sans"/>
                          <a:cs typeface="Open Sans"/>
                          <a:sym typeface="Open Sans"/>
                        </a:rPr>
                        <a:t>Real time reporting through blockchain</a:t>
                      </a:r>
                      <a:endParaRPr sz="1900">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r>
              <a:tr h="689800">
                <a:tc>
                  <a:txBody>
                    <a:bodyPr/>
                    <a:lstStyle/>
                    <a:p>
                      <a:pPr indent="0" lvl="0" marL="0" rtl="0" algn="l">
                        <a:spcBef>
                          <a:spcPts val="0"/>
                        </a:spcBef>
                        <a:spcAft>
                          <a:spcPts val="0"/>
                        </a:spcAft>
                        <a:buNone/>
                      </a:pPr>
                      <a:r>
                        <a:rPr lang="en" sz="1900">
                          <a:latin typeface="Open Sans"/>
                          <a:ea typeface="Open Sans"/>
                          <a:cs typeface="Open Sans"/>
                          <a:sym typeface="Open Sans"/>
                        </a:rPr>
                        <a:t>License Technology to Followers</a:t>
                      </a:r>
                      <a:endParaRPr sz="1900">
                        <a:latin typeface="Open Sans"/>
                        <a:ea typeface="Open Sans"/>
                        <a:cs typeface="Open Sans"/>
                        <a:sym typeface="Open Sans"/>
                      </a:endParaRPr>
                    </a:p>
                  </a:txBody>
                  <a:tcPr marT="182875" marB="182875" marR="182875" marL="182875" anchor="ctr">
                    <a:lnL cap="flat" cmpd="sng" w="9525">
                      <a:solidFill>
                        <a:srgbClr val="9E9E9E"/>
                      </a:solidFill>
                      <a:prstDash val="dash"/>
                      <a:round/>
                      <a:headEnd len="sm" w="sm" type="none"/>
                      <a:tailEnd len="sm" w="sm" type="none"/>
                    </a:lnL>
                    <a:lnR cap="flat" cmpd="sng" w="19050">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c>
                  <a:txBody>
                    <a:bodyPr/>
                    <a:lstStyle/>
                    <a:p>
                      <a:pPr indent="0" lvl="0" marL="0" rtl="0" algn="l">
                        <a:spcBef>
                          <a:spcPts val="0"/>
                        </a:spcBef>
                        <a:spcAft>
                          <a:spcPts val="0"/>
                        </a:spcAft>
                        <a:buNone/>
                      </a:pPr>
                      <a:r>
                        <a:rPr lang="en" sz="1900">
                          <a:latin typeface="Open Sans"/>
                          <a:ea typeface="Open Sans"/>
                          <a:cs typeface="Open Sans"/>
                          <a:sym typeface="Open Sans"/>
                        </a:rPr>
                        <a:t>Strong Retail and AI Patents</a:t>
                      </a:r>
                      <a:endParaRPr sz="1900">
                        <a:latin typeface="Open Sans"/>
                        <a:ea typeface="Open Sans"/>
                        <a:cs typeface="Open Sans"/>
                        <a:sym typeface="Open Sans"/>
                      </a:endParaRPr>
                    </a:p>
                  </a:txBody>
                  <a:tcPr marT="182875" marB="182875" marR="182875" marL="182875" anchor="ctr">
                    <a:lnL cap="flat" cmpd="sng" w="19050">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3F3F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business functions impacted?</a:t>
            </a:r>
            <a:endParaRPr/>
          </a:p>
        </p:txBody>
      </p:sp>
      <p:sp>
        <p:nvSpPr>
          <p:cNvPr id="149" name="Google Shape;149;p21"/>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00000"/>
              </a:buClr>
              <a:buSzPts val="800"/>
              <a:buChar char="●"/>
            </a:pPr>
            <a:r>
              <a:rPr b="1" lang="en" sz="1600">
                <a:latin typeface="Calibri"/>
                <a:ea typeface="Calibri"/>
                <a:cs typeface="Calibri"/>
                <a:sym typeface="Calibri"/>
              </a:rPr>
              <a:t>Product and Engineering:</a:t>
            </a:r>
            <a:r>
              <a:rPr lang="en" sz="1600">
                <a:latin typeface="Calibri"/>
                <a:ea typeface="Calibri"/>
                <a:cs typeface="Calibri"/>
                <a:sym typeface="Calibri"/>
              </a:rPr>
              <a:t> Engineer a </a:t>
            </a:r>
            <a:r>
              <a:rPr lang="en" sz="1600">
                <a:latin typeface="Calibri"/>
                <a:ea typeface="Calibri"/>
                <a:cs typeface="Calibri"/>
                <a:sym typeface="Calibri"/>
              </a:rPr>
              <a:t>unique</a:t>
            </a:r>
            <a:r>
              <a:rPr lang="en" sz="1600">
                <a:latin typeface="Calibri"/>
                <a:ea typeface="Calibri"/>
                <a:cs typeface="Calibri"/>
                <a:sym typeface="Calibri"/>
              </a:rPr>
              <a:t> solution using LDR sensor that keeps tab of count of products on the shelves.  </a:t>
            </a:r>
            <a:endParaRPr sz="1600">
              <a:latin typeface="Calibri"/>
              <a:ea typeface="Calibri"/>
              <a:cs typeface="Calibri"/>
              <a:sym typeface="Calibri"/>
            </a:endParaRPr>
          </a:p>
          <a:p>
            <a:pPr indent="-279400" lvl="0" marL="457200" rtl="0" algn="l">
              <a:lnSpc>
                <a:spcPct val="200000"/>
              </a:lnSpc>
              <a:spcBef>
                <a:spcPts val="0"/>
              </a:spcBef>
              <a:spcAft>
                <a:spcPts val="0"/>
              </a:spcAft>
              <a:buClr>
                <a:srgbClr val="000000"/>
              </a:buClr>
              <a:buSzPts val="800"/>
              <a:buChar char="●"/>
            </a:pPr>
            <a:r>
              <a:rPr b="1" lang="en" sz="1600">
                <a:latin typeface="Calibri"/>
                <a:ea typeface="Calibri"/>
                <a:cs typeface="Calibri"/>
                <a:sym typeface="Calibri"/>
              </a:rPr>
              <a:t>Store operations:</a:t>
            </a:r>
            <a:r>
              <a:rPr lang="en" sz="1600">
                <a:latin typeface="Calibri"/>
                <a:ea typeface="Calibri"/>
                <a:cs typeface="Calibri"/>
                <a:sym typeface="Calibri"/>
              </a:rPr>
              <a:t> Enhance the in-store customer experience with integrated digital solutions.</a:t>
            </a:r>
            <a:endParaRPr sz="1600">
              <a:latin typeface="Calibri"/>
              <a:ea typeface="Calibri"/>
              <a:cs typeface="Calibri"/>
              <a:sym typeface="Calibri"/>
            </a:endParaRPr>
          </a:p>
          <a:p>
            <a:pPr indent="-279400" lvl="0" marL="457200" rtl="0" algn="l">
              <a:lnSpc>
                <a:spcPct val="200000"/>
              </a:lnSpc>
              <a:spcBef>
                <a:spcPts val="0"/>
              </a:spcBef>
              <a:spcAft>
                <a:spcPts val="0"/>
              </a:spcAft>
              <a:buClr>
                <a:srgbClr val="000000"/>
              </a:buClr>
              <a:buSzPts val="800"/>
              <a:buChar char="●"/>
            </a:pPr>
            <a:r>
              <a:rPr b="1" lang="en" sz="1600">
                <a:latin typeface="Calibri"/>
                <a:ea typeface="Calibri"/>
                <a:cs typeface="Calibri"/>
                <a:sym typeface="Calibri"/>
              </a:rPr>
              <a:t>Legal:</a:t>
            </a:r>
            <a:r>
              <a:rPr lang="en" sz="1600">
                <a:latin typeface="Calibri"/>
                <a:ea typeface="Calibri"/>
                <a:cs typeface="Calibri"/>
                <a:sym typeface="Calibri"/>
              </a:rPr>
              <a:t> Check for requirements in compliance, data privacy and Intellectual property rights.</a:t>
            </a:r>
            <a:endParaRPr sz="1600">
              <a:latin typeface="Calibri"/>
              <a:ea typeface="Calibri"/>
              <a:cs typeface="Calibri"/>
              <a:sym typeface="Calibri"/>
            </a:endParaRPr>
          </a:p>
          <a:p>
            <a:pPr indent="-279400" lvl="0" marL="457200" rtl="0" algn="l">
              <a:lnSpc>
                <a:spcPct val="200000"/>
              </a:lnSpc>
              <a:spcBef>
                <a:spcPts val="0"/>
              </a:spcBef>
              <a:spcAft>
                <a:spcPts val="0"/>
              </a:spcAft>
              <a:buClr>
                <a:srgbClr val="000000"/>
              </a:buClr>
              <a:buSzPts val="800"/>
              <a:buChar char="●"/>
            </a:pPr>
            <a:r>
              <a:rPr b="1" lang="en" sz="1600">
                <a:latin typeface="Calibri"/>
                <a:ea typeface="Calibri"/>
                <a:cs typeface="Calibri"/>
                <a:sym typeface="Calibri"/>
              </a:rPr>
              <a:t>Human Resources:</a:t>
            </a:r>
            <a:r>
              <a:rPr lang="en" sz="1600">
                <a:latin typeface="Calibri"/>
                <a:ea typeface="Calibri"/>
                <a:cs typeface="Calibri"/>
                <a:sym typeface="Calibri"/>
              </a:rPr>
              <a:t> Recruit and train employees to support smooth operations.</a:t>
            </a:r>
            <a:endParaRPr sz="1600">
              <a:latin typeface="Calibri"/>
              <a:ea typeface="Calibri"/>
              <a:cs typeface="Calibri"/>
              <a:sym typeface="Calibri"/>
            </a:endParaRPr>
          </a:p>
          <a:p>
            <a:pPr indent="-279400" lvl="0" marL="457200" rtl="0" algn="l">
              <a:lnSpc>
                <a:spcPct val="200000"/>
              </a:lnSpc>
              <a:spcBef>
                <a:spcPts val="0"/>
              </a:spcBef>
              <a:spcAft>
                <a:spcPts val="0"/>
              </a:spcAft>
              <a:buClr>
                <a:srgbClr val="000000"/>
              </a:buClr>
              <a:buSzPts val="800"/>
              <a:buChar char="●"/>
            </a:pPr>
            <a:r>
              <a:rPr b="1" lang="en" sz="1600">
                <a:latin typeface="Calibri"/>
                <a:ea typeface="Calibri"/>
                <a:cs typeface="Calibri"/>
                <a:sym typeface="Calibri"/>
              </a:rPr>
              <a:t>Finance:</a:t>
            </a:r>
            <a:r>
              <a:rPr lang="en" sz="1600">
                <a:latin typeface="Calibri"/>
                <a:ea typeface="Calibri"/>
                <a:cs typeface="Calibri"/>
                <a:sym typeface="Calibri"/>
              </a:rPr>
              <a:t> Allocate resource and create investment forecast for the transformation.</a:t>
            </a:r>
            <a:endParaRPr sz="1600">
              <a:latin typeface="Calibri"/>
              <a:ea typeface="Calibri"/>
              <a:cs typeface="Calibri"/>
              <a:sym typeface="Calibri"/>
            </a:endParaRPr>
          </a:p>
          <a:p>
            <a:pPr indent="-279400" lvl="0" marL="457200" rtl="0" algn="l">
              <a:lnSpc>
                <a:spcPct val="100000"/>
              </a:lnSpc>
              <a:spcBef>
                <a:spcPts val="0"/>
              </a:spcBef>
              <a:spcAft>
                <a:spcPts val="0"/>
              </a:spcAft>
              <a:buClr>
                <a:srgbClr val="000000"/>
              </a:buClr>
              <a:buSzPts val="800"/>
              <a:buChar char="●"/>
            </a:pPr>
            <a:r>
              <a:rPr b="1" lang="en" sz="1600">
                <a:latin typeface="Calibri"/>
                <a:ea typeface="Calibri"/>
                <a:cs typeface="Calibri"/>
                <a:sym typeface="Calibri"/>
              </a:rPr>
              <a:t>Customer Support:</a:t>
            </a:r>
            <a:r>
              <a:rPr lang="en" sz="1600">
                <a:latin typeface="Calibri"/>
                <a:ea typeface="Calibri"/>
                <a:cs typeface="Calibri"/>
                <a:sym typeface="Calibri"/>
              </a:rPr>
              <a:t> Maintain, repair and support store employees with technical issues.</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